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5" r:id="rId3"/>
    <p:sldId id="267" r:id="rId4"/>
    <p:sldId id="322" r:id="rId5"/>
    <p:sldId id="265" r:id="rId6"/>
    <p:sldId id="308" r:id="rId7"/>
    <p:sldId id="309" r:id="rId8"/>
    <p:sldId id="278" r:id="rId9"/>
    <p:sldId id="310" r:id="rId10"/>
    <p:sldId id="288" r:id="rId11"/>
    <p:sldId id="316" r:id="rId12"/>
    <p:sldId id="317" r:id="rId13"/>
    <p:sldId id="318" r:id="rId14"/>
    <p:sldId id="319" r:id="rId15"/>
    <p:sldId id="321" r:id="rId16"/>
    <p:sldId id="271" r:id="rId17"/>
    <p:sldId id="315" r:id="rId18"/>
    <p:sldId id="313" r:id="rId19"/>
    <p:sldId id="281" r:id="rId20"/>
    <p:sldId id="289" r:id="rId21"/>
    <p:sldId id="292" r:id="rId22"/>
    <p:sldId id="301" r:id="rId23"/>
    <p:sldId id="291" r:id="rId24"/>
    <p:sldId id="306" r:id="rId25"/>
    <p:sldId id="307" r:id="rId26"/>
    <p:sldId id="286" r:id="rId27"/>
    <p:sldId id="260" r:id="rId28"/>
    <p:sldId id="262" r:id="rId29"/>
    <p:sldId id="259" r:id="rId30"/>
    <p:sldId id="257" r:id="rId31"/>
    <p:sldId id="30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C4AAD-46F0-4029-A8C1-24A60751EE72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890FE-B423-4F21-B197-5DCEE8A21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415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Are those clouds associated with orography?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Are those clouds associated with orography?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Are those clouds associated with orography?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9E10-B112-412E-BDAF-8C6380DF8AEC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92A-07E6-4C03-BE36-B32B53EEF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61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9E10-B112-412E-BDAF-8C6380DF8AEC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92A-07E6-4C03-BE36-B32B53EEF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72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9E10-B112-412E-BDAF-8C6380DF8AEC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92A-07E6-4C03-BE36-B32B53EEF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54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9E10-B112-412E-BDAF-8C6380DF8AEC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92A-07E6-4C03-BE36-B32B53EEF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58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9E10-B112-412E-BDAF-8C6380DF8AEC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92A-07E6-4C03-BE36-B32B53EEF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59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9E10-B112-412E-BDAF-8C6380DF8AEC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92A-07E6-4C03-BE36-B32B53EEF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85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9E10-B112-412E-BDAF-8C6380DF8AEC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92A-07E6-4C03-BE36-B32B53EEF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98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9E10-B112-412E-BDAF-8C6380DF8AEC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92A-07E6-4C03-BE36-B32B53EEF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55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9E10-B112-412E-BDAF-8C6380DF8AEC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92A-07E6-4C03-BE36-B32B53EEF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830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9E10-B112-412E-BDAF-8C6380DF8AEC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92A-07E6-4C03-BE36-B32B53EEF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97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9E10-B112-412E-BDAF-8C6380DF8AEC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992A-07E6-4C03-BE36-B32B53EEF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14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69E10-B112-412E-BDAF-8C6380DF8AEC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992A-07E6-4C03-BE36-B32B53EEF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37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Mars_Reconnaissance_Orbiter.jpg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hyperlink" Target="http://en.wikipedia.org/wiki/File:Mariner_67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d/d8/Mars_global_surveyor.jpg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hyperlink" Target="http://en.wikipedia.org/wiki/File:Viking_lander_model.jpg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4.png"/><Relationship Id="rId7" Type="http://schemas.openxmlformats.org/officeDocument/2006/relationships/hyperlink" Target="http://en.wikipedia.org/wiki/File:Mars_Reconnaissance_Orbiter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upload.wikimedia.org/wikipedia/commons/d/d8/Mars_global_surveyor.jpg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Insights from Mars and Earth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for </a:t>
            </a:r>
            <a:r>
              <a:rPr lang="en-US" dirty="0" smtClean="0">
                <a:solidFill>
                  <a:srgbClr val="FFFF00"/>
                </a:solidFill>
              </a:rPr>
              <a:t>Predictability and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Ensemble </a:t>
            </a:r>
            <a:r>
              <a:rPr lang="en-US" dirty="0" smtClean="0">
                <a:solidFill>
                  <a:srgbClr val="FFFF00"/>
                </a:solidFill>
              </a:rPr>
              <a:t>Kalman Filtering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981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Steven J. </a:t>
            </a:r>
            <a:r>
              <a:rPr lang="en-US" dirty="0" smtClean="0">
                <a:solidFill>
                  <a:schemeClr val="bg1"/>
                </a:solidFill>
              </a:rPr>
              <a:t>Greybush</a:t>
            </a:r>
          </a:p>
          <a:p>
            <a:r>
              <a:rPr lang="en-US" sz="2800" dirty="0" smtClean="0"/>
              <a:t>Penn State University</a:t>
            </a:r>
            <a:endParaRPr lang="en-US" dirty="0"/>
          </a:p>
        </p:txBody>
      </p:sp>
      <p:pic>
        <p:nvPicPr>
          <p:cNvPr id="4" name="Picture 2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770452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3505200"/>
            <a:ext cx="42672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Collaborators: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EnKF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Yongjing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Zhao, Eugenia Kalnay,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Takemasa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Miyoshi, Kayo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Stephen Penny, Weather Chaos Group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John Wilson, Matt Hoffman, Ross Hoffman, Tim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McConnochie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NASA, Luca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Montabone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Thomas Navarro, MCS Team</a:t>
            </a:r>
          </a:p>
          <a:p>
            <a:pPr lvl="0">
              <a:spcBef>
                <a:spcPct val="20000"/>
              </a:spcBef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Lake Effect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George Young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</a:rPr>
              <a:t>, Daniel </a:t>
            </a:r>
            <a:r>
              <a:rPr lang="en-US" dirty="0" err="1" smtClean="0">
                <a:solidFill>
                  <a:schemeClr val="tx1">
                    <a:tint val="75000"/>
                  </a:schemeClr>
                </a:solidFill>
              </a:rPr>
              <a:t>Eipper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</a:rPr>
              <a:t>, Christopher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Melhouser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Yonghui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Fuqing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Zhang,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OWLeS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Team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91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of Dust Configuration on RMSE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70535"/>
          <a:stretch>
            <a:fillRect/>
          </a:stretch>
        </p:blipFill>
        <p:spPr bwMode="auto">
          <a:xfrm>
            <a:off x="1219200" y="1524000"/>
            <a:ext cx="7059612" cy="376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257800"/>
            <a:ext cx="636532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7437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23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Mars Synoptic Weather Maps:</a:t>
            </a:r>
            <a:br>
              <a:rPr lang="en-US" dirty="0" smtClean="0"/>
            </a:br>
            <a:r>
              <a:rPr lang="en-US" sz="3600" i="1" dirty="0" smtClean="0"/>
              <a:t>Can </a:t>
            </a:r>
            <a:r>
              <a:rPr lang="en-US" sz="3600" i="1" dirty="0" smtClean="0"/>
              <a:t>we converge upon a synoptic state?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124200"/>
            <a:ext cx="6698554" cy="1219200"/>
          </a:xfrm>
          <a:prstGeom prst="rect">
            <a:avLst/>
          </a:prstGeom>
          <a:noFill/>
        </p:spPr>
      </p:pic>
      <p:pic>
        <p:nvPicPr>
          <p:cNvPr id="1027" name="Picture 4" descr="C:\Users\S\Application Data\SSH\temp\synop_rean_v2_r2_bc10cd_ensmean_000158800.png"/>
          <p:cNvPicPr>
            <a:picLocks noChangeAspect="1" noChangeArrowheads="1"/>
          </p:cNvPicPr>
          <p:nvPr/>
        </p:nvPicPr>
        <p:blipFill>
          <a:blip r:embed="rId3" cstate="print"/>
          <a:srcRect t="15730" b="58427"/>
          <a:stretch>
            <a:fillRect/>
          </a:stretch>
        </p:blipFill>
        <p:spPr bwMode="auto">
          <a:xfrm>
            <a:off x="1295400" y="4446407"/>
            <a:ext cx="6553200" cy="134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7437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95400" y="5943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Shading: Temperature Anomalies (2 K intervals); </a:t>
            </a:r>
          </a:p>
          <a:p>
            <a:r>
              <a:rPr lang="en-US" dirty="0" smtClean="0"/>
              <a:t>Contours: Surface Pressure Anomalies; Vectors: Wind Anomalies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49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Rean_FFSM_57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003300"/>
            <a:ext cx="675005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:\mars\hov\LETKF_Ls206-224_N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44" r="10666" b="7111"/>
          <a:stretch/>
        </p:blipFill>
        <p:spPr bwMode="auto">
          <a:xfrm>
            <a:off x="64557" y="1524000"/>
            <a:ext cx="3081868" cy="353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NH </a:t>
            </a:r>
            <a:r>
              <a:rPr lang="en-US" dirty="0" smtClean="0"/>
              <a:t>Traveling Wave Comparison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63358" y="6248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 FFSM (Plotted RJW)</a:t>
            </a:r>
          </a:p>
          <a:p>
            <a:pPr algn="ctr"/>
            <a:r>
              <a:rPr lang="en-US" dirty="0" smtClean="0"/>
              <a:t>Courtesy of Jeff Barnes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424" y="6273225"/>
            <a:ext cx="325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EMARS Reanalysis (Plotted SJG)</a:t>
            </a:r>
          </a:p>
          <a:p>
            <a:pPr algn="ctr"/>
            <a:r>
              <a:rPr lang="en-US" sz="1400" dirty="0" smtClean="0"/>
              <a:t>At 60 S, MGCM Level 20, TES Dust, BC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4557" y="5063068"/>
            <a:ext cx="3005668" cy="160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163358" y="4191000"/>
            <a:ext cx="2954867" cy="800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46"/>
          <a:stretch/>
        </p:blipFill>
        <p:spPr bwMode="auto">
          <a:xfrm>
            <a:off x="64557" y="1752600"/>
            <a:ext cx="3005668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64557" y="4235450"/>
            <a:ext cx="2954867" cy="800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163357" y="1828800"/>
            <a:ext cx="2954867" cy="800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8425" y="1905000"/>
            <a:ext cx="2954867" cy="800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08025" y="60960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0.25 sol granularity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22625" y="2887133"/>
            <a:ext cx="2895600" cy="8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425" y="2895600"/>
            <a:ext cx="2895600" cy="8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7"/>
          <a:stretch/>
        </p:blipFill>
        <p:spPr bwMode="auto">
          <a:xfrm>
            <a:off x="6172199" y="1600200"/>
            <a:ext cx="3048001" cy="34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197600" y="1295400"/>
            <a:ext cx="3022599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72200" y="5080002"/>
            <a:ext cx="3022599" cy="12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112933" y="1905000"/>
            <a:ext cx="2954867" cy="800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72200" y="2895600"/>
            <a:ext cx="2895600" cy="8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265333" y="4191000"/>
            <a:ext cx="2954867" cy="800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89624" y="6096000"/>
            <a:ext cx="325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MACDA Reanalysis (Plotted SJG)</a:t>
            </a:r>
          </a:p>
          <a:p>
            <a:pPr algn="ctr"/>
            <a:r>
              <a:rPr lang="en-US" sz="1400" dirty="0" smtClean="0"/>
              <a:t>At 60 S, MGCM Level 20, MCD Dust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400800" y="5638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24 Ls 206-224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35699" y="13202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*Preliminary*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Limited Duration Comparison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5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6_newstorm_wave2_T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697"/>
          <a:stretch/>
        </p:blipFill>
        <p:spPr bwMode="auto">
          <a:xfrm>
            <a:off x="0" y="3829487"/>
            <a:ext cx="9067800" cy="30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761805" cy="21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Courtesy of Grad Student </a:t>
            </a:r>
            <a:r>
              <a:rPr lang="en-US" sz="1400" i="1" dirty="0" err="1" smtClean="0"/>
              <a:t>Yongjing</a:t>
            </a:r>
            <a:r>
              <a:rPr lang="en-US" sz="1400" i="1" dirty="0" smtClean="0"/>
              <a:t> Zhao</a:t>
            </a:r>
            <a:endParaRPr lang="en-US" sz="1400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Resonance induced to Semi-Diurnal Tide  by 6-hr Data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Assimilation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 Windows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981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5800" y="4343400"/>
            <a:ext cx="46482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76600"/>
            <a:ext cx="412908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917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henxi\AppData\Roaming\NetSarang\Xftp\Temporary\Tincr_eq_6hr_dailyave_small 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5820" y="909893"/>
            <a:ext cx="2885386" cy="25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23191"/>
            <a:ext cx="278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6hr, localization radius=600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07658" y="7716"/>
            <a:ext cx="6467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Equatorial daily </a:t>
            </a:r>
            <a:r>
              <a:rPr lang="en-US" sz="2400" b="1" dirty="0" err="1" smtClean="0"/>
              <a:t>ave</a:t>
            </a:r>
            <a:r>
              <a:rPr lang="en-US" sz="2400" b="1" dirty="0" smtClean="0"/>
              <a:t> analysis increment, with RAC</a:t>
            </a:r>
            <a:endParaRPr lang="en-US" sz="2400" b="1" dirty="0"/>
          </a:p>
        </p:txBody>
      </p:sp>
      <p:pic>
        <p:nvPicPr>
          <p:cNvPr id="6" name="Picture 4" descr="F:\mars\TES.6hr.noobsnoinfl.icecloud\Tincr_eq_6hr_dailyave_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713"/>
            <a:ext cx="3174371" cy="259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68806" y="444908"/>
            <a:ext cx="290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6hr, localization radius=1200</a:t>
            </a:r>
            <a:endParaRPr lang="en-US" b="1" dirty="0"/>
          </a:p>
        </p:txBody>
      </p:sp>
      <p:pic>
        <p:nvPicPr>
          <p:cNvPr id="1026" name="Picture 2" descr="C:\Users\chenxi\AppData\Roaming\NetSarang\Xftp\Temporary\Tincr_eq_6hr_dailyave_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40" y="890332"/>
            <a:ext cx="3111113" cy="253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53200" y="423191"/>
            <a:ext cx="2499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6hr, DA at hr03,09,15,21</a:t>
            </a:r>
          </a:p>
          <a:p>
            <a:r>
              <a:rPr lang="en-US" b="1" dirty="0" smtClean="0"/>
              <a:t>Localization radius = 600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4490" y="3810000"/>
            <a:ext cx="278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2hr, localization radius=600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44521" y="3810000"/>
            <a:ext cx="278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1hr, localization radius=600</a:t>
            </a:r>
            <a:endParaRPr lang="en-US" b="1" dirty="0"/>
          </a:p>
        </p:txBody>
      </p:sp>
      <p:pic>
        <p:nvPicPr>
          <p:cNvPr id="1028" name="Picture 4" descr="C:\Users\chenxi\AppData\Roaming\NetSarang\Xftp\Temporary\Tincr_eq_2hr_dailyave_sm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08" y="4179332"/>
            <a:ext cx="3282682" cy="26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henxi\AppData\Roaming\NetSarang\Xftp\Temporary\Tincr_eq_1hr_dailyave_sm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013" y="4203863"/>
            <a:ext cx="3230766" cy="2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90600" y="6096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(original)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505" name="Picture 1" descr="C:\Users\fujisyusuke\AppData\Roaming\Tencent\Users\7036410\QQ\WinTemp\RichOle\PX97KK]{`AH7J$J%[{_TNJ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76200"/>
            <a:ext cx="762000" cy="41965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406565" y="3810000"/>
            <a:ext cx="290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12hr, localization radius=600</a:t>
            </a:r>
            <a:endParaRPr lang="en-US" b="1" dirty="0"/>
          </a:p>
        </p:txBody>
      </p:sp>
      <p:pic>
        <p:nvPicPr>
          <p:cNvPr id="20" name="Picture 19" descr="C:\Users\chenxi\AppData\Roaming\NetSarang\Xftp\Temporary\Tincr_eq_12hr_dailyave_smal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653" y="4317115"/>
            <a:ext cx="2850809" cy="24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029200" y="35022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Courtesy of Grad Student </a:t>
            </a:r>
            <a:r>
              <a:rPr lang="en-US" sz="1400" i="1" dirty="0" err="1" smtClean="0"/>
              <a:t>Yongjing</a:t>
            </a:r>
            <a:r>
              <a:rPr lang="en-US" sz="1400" i="1" dirty="0" smtClean="0"/>
              <a:t> Zhao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xmlns="" val="106177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6_newstorm_wave2_T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697"/>
          <a:stretch/>
        </p:blipFill>
        <p:spPr bwMode="auto">
          <a:xfrm>
            <a:off x="0" y="3829487"/>
            <a:ext cx="9067800" cy="30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761805" cy="21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Courtesy of Grad Student </a:t>
            </a:r>
            <a:r>
              <a:rPr lang="en-US" sz="1400" i="1" dirty="0" err="1" smtClean="0"/>
              <a:t>Yongjing</a:t>
            </a:r>
            <a:r>
              <a:rPr lang="en-US" sz="1400" i="1" dirty="0" smtClean="0"/>
              <a:t> Zhao</a:t>
            </a:r>
            <a:endParaRPr lang="en-US" sz="1400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Resonance induced to Semi-Diurnal Tide  by 6-hr Data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Assimilation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 Windows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981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17526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Solution: </a:t>
            </a:r>
          </a:p>
          <a:p>
            <a:r>
              <a:rPr lang="en-US" dirty="0" smtClean="0"/>
              <a:t>Use shorter assimilation window (1 or 2 hours)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15240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 4 spatial pattern of observation increments modulates semi-diurnal tidal modes through constructive interference.</a:t>
            </a:r>
          </a:p>
          <a:p>
            <a:r>
              <a:rPr lang="en-US" dirty="0" smtClean="0"/>
              <a:t>(On Mars, topography also modulates the tides.)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9176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spread"/>
          <p:cNvPicPr>
            <a:picLocks noChangeAspect="1" noChangeArrowheads="1"/>
          </p:cNvPicPr>
          <p:nvPr/>
        </p:nvPicPr>
        <p:blipFill>
          <a:blip r:embed="rId2" cstate="print"/>
          <a:srcRect l="3180" r="4947"/>
          <a:stretch>
            <a:fillRect/>
          </a:stretch>
        </p:blipFill>
        <p:spPr bwMode="auto">
          <a:xfrm>
            <a:off x="457200" y="1905000"/>
            <a:ext cx="2476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spr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343400"/>
            <a:ext cx="26987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spread"/>
          <p:cNvPicPr>
            <a:picLocks noChangeAspect="1" noChangeArrowheads="1"/>
          </p:cNvPicPr>
          <p:nvPr/>
        </p:nvPicPr>
        <p:blipFill>
          <a:blip r:embed="rId4" cstate="print"/>
          <a:srcRect l="3180" r="4947"/>
          <a:stretch>
            <a:fillRect/>
          </a:stretch>
        </p:blipFill>
        <p:spPr bwMode="auto">
          <a:xfrm>
            <a:off x="3276600" y="1905000"/>
            <a:ext cx="2476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spre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343400"/>
            <a:ext cx="26987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infl"/>
          <p:cNvPicPr>
            <a:picLocks noChangeAspect="1" noChangeArrowheads="1"/>
          </p:cNvPicPr>
          <p:nvPr/>
        </p:nvPicPr>
        <p:blipFill>
          <a:blip r:embed="rId6" cstate="print"/>
          <a:srcRect l="3180" r="4947"/>
          <a:stretch>
            <a:fillRect/>
          </a:stretch>
        </p:blipFill>
        <p:spPr bwMode="auto">
          <a:xfrm>
            <a:off x="5791200" y="1905000"/>
            <a:ext cx="2476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infl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343400"/>
            <a:ext cx="26987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Regions of Chaotic and Stable Dynamical Error Growth: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</a:rPr>
              <a:t>Implications for Ensemble Spread, Inflation</a:t>
            </a:r>
            <a:endParaRPr lang="en-US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457200" y="1752600"/>
            <a:ext cx="2667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Fixed Dust, Fixed Inflation</a:t>
            </a:r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457200" y="4191000"/>
            <a:ext cx="2667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Varying Dust, Fixed Inflation</a:t>
            </a:r>
          </a:p>
        </p:txBody>
      </p:sp>
      <p:sp>
        <p:nvSpPr>
          <p:cNvPr id="25611" name="Text Box 14"/>
          <p:cNvSpPr txBox="1">
            <a:spLocks noChangeArrowheads="1"/>
          </p:cNvSpPr>
          <p:nvPr/>
        </p:nvSpPr>
        <p:spPr bwMode="auto">
          <a:xfrm>
            <a:off x="3124200" y="4191000"/>
            <a:ext cx="2667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Varying Dust, Adaptive Inflation</a:t>
            </a:r>
          </a:p>
        </p:txBody>
      </p:sp>
      <p:sp>
        <p:nvSpPr>
          <p:cNvPr id="25612" name="Text Box 15"/>
          <p:cNvSpPr txBox="1">
            <a:spLocks noChangeArrowheads="1"/>
          </p:cNvSpPr>
          <p:nvPr/>
        </p:nvSpPr>
        <p:spPr bwMode="auto">
          <a:xfrm>
            <a:off x="3200400" y="1752600"/>
            <a:ext cx="2667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Fixed Dust, Adaptive Inflation</a:t>
            </a:r>
          </a:p>
        </p:txBody>
      </p:sp>
      <p:sp>
        <p:nvSpPr>
          <p:cNvPr id="25613" name="Text Box 16"/>
          <p:cNvSpPr txBox="1">
            <a:spLocks noChangeArrowheads="1"/>
          </p:cNvSpPr>
          <p:nvPr/>
        </p:nvSpPr>
        <p:spPr bwMode="auto">
          <a:xfrm>
            <a:off x="5715000" y="4191000"/>
            <a:ext cx="2895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Estimated Inflation (Varying Dust)</a:t>
            </a:r>
          </a:p>
        </p:txBody>
      </p:sp>
      <p:sp>
        <p:nvSpPr>
          <p:cNvPr id="25614" name="Text Box 17"/>
          <p:cNvSpPr txBox="1">
            <a:spLocks noChangeArrowheads="1"/>
          </p:cNvSpPr>
          <p:nvPr/>
        </p:nvSpPr>
        <p:spPr bwMode="auto">
          <a:xfrm>
            <a:off x="5486400" y="1752600"/>
            <a:ext cx="32766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 </a:t>
            </a:r>
            <a:r>
              <a:rPr lang="en-US" sz="1400" dirty="0" smtClean="0"/>
              <a:t>Temperature Bred Vector (Fixed </a:t>
            </a:r>
            <a:r>
              <a:rPr lang="en-US" sz="1400" dirty="0"/>
              <a:t>Dust)</a:t>
            </a:r>
          </a:p>
        </p:txBody>
      </p:sp>
      <p:sp>
        <p:nvSpPr>
          <p:cNvPr id="25615" name="Text Box 18"/>
          <p:cNvSpPr txBox="1">
            <a:spLocks noChangeArrowheads="1"/>
          </p:cNvSpPr>
          <p:nvPr/>
        </p:nvSpPr>
        <p:spPr bwMode="auto">
          <a:xfrm>
            <a:off x="6324600" y="2209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chemeClr val="bg1"/>
                </a:solidFill>
              </a:rPr>
              <a:t>No Observations, No Inflation</a:t>
            </a:r>
          </a:p>
        </p:txBody>
      </p:sp>
      <p:sp>
        <p:nvSpPr>
          <p:cNvPr id="25616" name="Text Box 19"/>
          <p:cNvSpPr txBox="1">
            <a:spLocks noChangeArrowheads="1"/>
          </p:cNvSpPr>
          <p:nvPr/>
        </p:nvSpPr>
        <p:spPr bwMode="auto">
          <a:xfrm>
            <a:off x="6400800" y="4572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chemeClr val="bg1"/>
                </a:solidFill>
              </a:rPr>
              <a:t>No Observations, No Inflation</a:t>
            </a:r>
          </a:p>
        </p:txBody>
      </p:sp>
      <p:sp>
        <p:nvSpPr>
          <p:cNvPr id="25617" name="TextBox 224"/>
          <p:cNvSpPr txBox="1">
            <a:spLocks noChangeArrowheads="1"/>
          </p:cNvSpPr>
          <p:nvPr/>
        </p:nvSpPr>
        <p:spPr bwMode="auto">
          <a:xfrm rot="-5400000">
            <a:off x="-928687" y="2757487"/>
            <a:ext cx="2743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/>
              <a:t>Pseudo-Pressure</a:t>
            </a:r>
            <a:r>
              <a:rPr lang="en-US" sz="1200"/>
              <a:t> (hPa)</a:t>
            </a:r>
          </a:p>
        </p:txBody>
      </p:sp>
      <p:sp>
        <p:nvSpPr>
          <p:cNvPr id="25618" name="TextBox 224"/>
          <p:cNvSpPr txBox="1">
            <a:spLocks noChangeArrowheads="1"/>
          </p:cNvSpPr>
          <p:nvPr/>
        </p:nvSpPr>
        <p:spPr bwMode="auto">
          <a:xfrm rot="-5400000">
            <a:off x="-928687" y="5195887"/>
            <a:ext cx="2743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/>
              <a:t>Pseudo-Pressure</a:t>
            </a:r>
            <a:r>
              <a:rPr lang="en-US" sz="1200"/>
              <a:t> (hPa)</a:t>
            </a:r>
          </a:p>
        </p:txBody>
      </p:sp>
      <p:sp>
        <p:nvSpPr>
          <p:cNvPr id="25619" name="TextBox 226"/>
          <p:cNvSpPr txBox="1">
            <a:spLocks noChangeArrowheads="1"/>
          </p:cNvSpPr>
          <p:nvPr/>
        </p:nvSpPr>
        <p:spPr bwMode="auto">
          <a:xfrm>
            <a:off x="990600" y="6248400"/>
            <a:ext cx="1409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Latitude</a:t>
            </a:r>
          </a:p>
        </p:txBody>
      </p:sp>
      <p:sp>
        <p:nvSpPr>
          <p:cNvPr id="25620" name="TextBox 226"/>
          <p:cNvSpPr txBox="1">
            <a:spLocks noChangeArrowheads="1"/>
          </p:cNvSpPr>
          <p:nvPr/>
        </p:nvSpPr>
        <p:spPr bwMode="auto">
          <a:xfrm>
            <a:off x="3810000" y="6172200"/>
            <a:ext cx="1409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Latitude</a:t>
            </a:r>
          </a:p>
        </p:txBody>
      </p:sp>
      <p:sp>
        <p:nvSpPr>
          <p:cNvPr id="25621" name="TextBox 226"/>
          <p:cNvSpPr txBox="1">
            <a:spLocks noChangeArrowheads="1"/>
          </p:cNvSpPr>
          <p:nvPr/>
        </p:nvSpPr>
        <p:spPr bwMode="auto">
          <a:xfrm>
            <a:off x="6400800" y="6172200"/>
            <a:ext cx="1409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Latitude</a:t>
            </a:r>
          </a:p>
        </p:txBody>
      </p:sp>
      <p:sp>
        <p:nvSpPr>
          <p:cNvPr id="25622" name="TextBox 21"/>
          <p:cNvSpPr txBox="1">
            <a:spLocks noChangeArrowheads="1"/>
          </p:cNvSpPr>
          <p:nvPr/>
        </p:nvSpPr>
        <p:spPr bwMode="auto">
          <a:xfrm>
            <a:off x="0" y="6553200"/>
            <a:ext cx="800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/>
              <a:t>Contours: Temperature Ensemble Mean; Shaded: Temperature Ensemble </a:t>
            </a:r>
            <a:r>
              <a:rPr lang="en-US" sz="1400" i="1" dirty="0" smtClean="0"/>
              <a:t>Spread, Bred Vector, or Inflation</a:t>
            </a:r>
            <a:endParaRPr lang="en-US" sz="1400" i="1" dirty="0"/>
          </a:p>
        </p:txBody>
      </p:sp>
      <p:sp>
        <p:nvSpPr>
          <p:cNvPr id="25623" name="Text Box 48"/>
          <p:cNvSpPr txBox="1">
            <a:spLocks noChangeArrowheads="1"/>
          </p:cNvSpPr>
          <p:nvPr/>
        </p:nvSpPr>
        <p:spPr bwMode="auto">
          <a:xfrm>
            <a:off x="2743200" y="35052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0 K</a:t>
            </a:r>
          </a:p>
        </p:txBody>
      </p:sp>
      <p:sp>
        <p:nvSpPr>
          <p:cNvPr id="25624" name="Text Box 48"/>
          <p:cNvSpPr txBox="1">
            <a:spLocks noChangeArrowheads="1"/>
          </p:cNvSpPr>
          <p:nvPr/>
        </p:nvSpPr>
        <p:spPr bwMode="auto">
          <a:xfrm>
            <a:off x="2743200" y="27432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2 K</a:t>
            </a:r>
          </a:p>
        </p:txBody>
      </p:sp>
      <p:sp>
        <p:nvSpPr>
          <p:cNvPr id="25625" name="Text Box 48"/>
          <p:cNvSpPr txBox="1">
            <a:spLocks noChangeArrowheads="1"/>
          </p:cNvSpPr>
          <p:nvPr/>
        </p:nvSpPr>
        <p:spPr bwMode="auto">
          <a:xfrm>
            <a:off x="2743200" y="19812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4 K</a:t>
            </a:r>
          </a:p>
        </p:txBody>
      </p:sp>
      <p:sp>
        <p:nvSpPr>
          <p:cNvPr id="25626" name="Text Box 48"/>
          <p:cNvSpPr txBox="1">
            <a:spLocks noChangeArrowheads="1"/>
          </p:cNvSpPr>
          <p:nvPr/>
        </p:nvSpPr>
        <p:spPr bwMode="auto">
          <a:xfrm>
            <a:off x="8077200" y="5972175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0 %</a:t>
            </a:r>
          </a:p>
        </p:txBody>
      </p:sp>
      <p:sp>
        <p:nvSpPr>
          <p:cNvPr id="25627" name="Text Box 48"/>
          <p:cNvSpPr txBox="1">
            <a:spLocks noChangeArrowheads="1"/>
          </p:cNvSpPr>
          <p:nvPr/>
        </p:nvSpPr>
        <p:spPr bwMode="auto">
          <a:xfrm>
            <a:off x="8077200" y="5667375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10 %</a:t>
            </a:r>
          </a:p>
        </p:txBody>
      </p:sp>
      <p:sp>
        <p:nvSpPr>
          <p:cNvPr id="25628" name="Text Box 48"/>
          <p:cNvSpPr txBox="1">
            <a:spLocks noChangeArrowheads="1"/>
          </p:cNvSpPr>
          <p:nvPr/>
        </p:nvSpPr>
        <p:spPr bwMode="auto">
          <a:xfrm>
            <a:off x="8077200" y="44196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50 %</a:t>
            </a:r>
          </a:p>
        </p:txBody>
      </p:sp>
      <p:pic>
        <p:nvPicPr>
          <p:cNvPr id="29" name="Picture 7" descr="tlevzm_Season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1981200"/>
            <a:ext cx="2667000" cy="213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0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Spread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i="1" dirty="0" smtClean="0"/>
              <a:t>At a given model grid point and time t we can write:</a:t>
            </a:r>
          </a:p>
          <a:p>
            <a:r>
              <a:rPr lang="en-US" dirty="0" smtClean="0"/>
              <a:t>Analysis </a:t>
            </a:r>
            <a:r>
              <a:rPr lang="en-US" dirty="0" smtClean="0"/>
              <a:t>Step: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baseline="-25000" dirty="0" err="1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baseline="-25000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) • 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-1) • </a:t>
            </a:r>
            <a:r>
              <a:rPr lang="en-US" i="1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Forecast Step: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baseline="-25000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+1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baseline="-25000" dirty="0" err="1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) • </a:t>
            </a:r>
            <a:r>
              <a:rPr lang="en-US" i="1" dirty="0">
                <a:solidFill>
                  <a:srgbClr val="FF0000"/>
                </a:solidFill>
              </a:rPr>
              <a:t>g</a:t>
            </a:r>
            <a:r>
              <a:rPr lang="en-US" baseline="-25000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dirty="0" smtClean="0"/>
              <a:t>: the </a:t>
            </a:r>
            <a:r>
              <a:rPr lang="en-US" dirty="0"/>
              <a:t>reduction in spread due to </a:t>
            </a:r>
            <a:r>
              <a:rPr lang="en-US" dirty="0" smtClean="0"/>
              <a:t>observations </a:t>
            </a:r>
            <a:r>
              <a:rPr lang="en-US" dirty="0"/>
              <a:t>increasing our knowledge of the </a:t>
            </a:r>
            <a:r>
              <a:rPr lang="en-US" dirty="0" smtClean="0"/>
              <a:t>state r = (1 – K </a:t>
            </a:r>
            <a:r>
              <a:rPr lang="en-US" dirty="0" smtClean="0"/>
              <a:t>H)</a:t>
            </a:r>
            <a:r>
              <a:rPr lang="en-US" baseline="30000" dirty="0" smtClean="0"/>
              <a:t>0.5</a:t>
            </a:r>
          </a:p>
          <a:p>
            <a:r>
              <a:rPr lang="en-US" i="1" dirty="0" err="1" smtClean="0"/>
              <a:t>i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 smtClean="0"/>
              <a:t>: the </a:t>
            </a:r>
            <a:r>
              <a:rPr lang="en-US" dirty="0" smtClean="0"/>
              <a:t>(post-)inflation </a:t>
            </a:r>
            <a:r>
              <a:rPr lang="en-US" dirty="0"/>
              <a:t>at time step </a:t>
            </a:r>
            <a:r>
              <a:rPr lang="en-US" i="1" dirty="0" smtClean="0"/>
              <a:t>t</a:t>
            </a:r>
            <a:endParaRPr lang="en-US" dirty="0" smtClean="0"/>
          </a:p>
          <a:p>
            <a:r>
              <a:rPr lang="en-US" i="1" dirty="0" smtClean="0"/>
              <a:t>g</a:t>
            </a:r>
            <a:r>
              <a:rPr lang="en-US" baseline="-25000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: </a:t>
            </a:r>
            <a:r>
              <a:rPr lang="en-US" dirty="0"/>
              <a:t>the change in ensemble spread due to the </a:t>
            </a:r>
            <a:r>
              <a:rPr lang="en-US" dirty="0" smtClean="0"/>
              <a:t>growth, decay, or advection </a:t>
            </a:r>
            <a:r>
              <a:rPr lang="en-US" dirty="0"/>
              <a:t>of dynamical instabilities </a:t>
            </a:r>
            <a:r>
              <a:rPr lang="en-US" dirty="0" smtClean="0"/>
              <a:t>in </a:t>
            </a:r>
            <a:r>
              <a:rPr lang="en-US" dirty="0"/>
              <a:t>the model from time </a:t>
            </a:r>
            <a:r>
              <a:rPr lang="en-US" i="1" dirty="0"/>
              <a:t>t</a:t>
            </a:r>
            <a:r>
              <a:rPr lang="en-US" dirty="0"/>
              <a:t> to time </a:t>
            </a:r>
            <a:r>
              <a:rPr lang="en-US" i="1" dirty="0"/>
              <a:t>t</a:t>
            </a:r>
            <a:r>
              <a:rPr lang="en-US" dirty="0"/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xmlns="" val="1490768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7" descr="C:\Users\S\Application Data\SSH\temp\forced_grow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4838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6" descr="C:\Users\S\Application Data\SSH\temp\chaotic_grow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8196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</p:spPr>
        <p:txBody>
          <a:bodyPr/>
          <a:lstStyle/>
          <a:p>
            <a:pPr eaLnBrk="1" hangingPunct="1"/>
            <a:r>
              <a:rPr lang="en-US" altLang="en-US" smtClean="0"/>
              <a:t>Dynamical Instabilities / Chaos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Model Error / Forcing</a:t>
            </a: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7173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Sources of Forecasting Error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4572000" y="2085975"/>
            <a:ext cx="4191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Small differences in initial conditions between two similar states grow until the error saturates and they are no different than two random states from climatology.</a:t>
            </a:r>
          </a:p>
        </p:txBody>
      </p:sp>
      <p:sp>
        <p:nvSpPr>
          <p:cNvPr id="36871" name="Text Box 13"/>
          <p:cNvSpPr txBox="1">
            <a:spLocks noChangeArrowheads="1"/>
          </p:cNvSpPr>
          <p:nvPr/>
        </p:nvSpPr>
        <p:spPr bwMode="auto">
          <a:xfrm>
            <a:off x="6477000" y="5195888"/>
            <a:ext cx="838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4495800" y="4244975"/>
            <a:ext cx="4495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Model errors have both random and systematic components.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In a forced system, spread decreases over time as states are forced to converge.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If the model attractor differs from the real attractor, error will instead grow until it saturates at the difference in forcing.</a:t>
            </a:r>
          </a:p>
        </p:txBody>
      </p:sp>
    </p:spTree>
    <p:extLst>
      <p:ext uri="{BB962C8B-B14F-4D97-AF65-F5344CB8AC3E}">
        <p14:creationId xmlns:p14="http://schemas.microsoft.com/office/powerpoint/2010/main" xmlns="" val="30203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ujisyusuke\AppData\Roaming\NetSarang\Xftp\XftpTemp\rmse_TESfree_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77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C:\Users\fujisyusuke\AppData\Roaming\NetSarang\Xftp\XftpTemp\rmse_TESfree_all.5866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9000" y="3352800"/>
            <a:ext cx="4682400" cy="3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Courtesy of Grad Student </a:t>
            </a:r>
            <a:r>
              <a:rPr lang="en-US" sz="1400" i="1" dirty="0" err="1" smtClean="0"/>
              <a:t>Yongjing</a:t>
            </a:r>
            <a:r>
              <a:rPr lang="en-US" sz="1400" i="1" dirty="0" smtClean="0"/>
              <a:t> Zhao</a:t>
            </a:r>
            <a:endParaRPr lang="en-US" sz="1400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Forecast Skill on Mars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2895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NH Summer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3059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NH Autumn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257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71247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1"/>
                </a:solidFill>
              </a:rPr>
              <a:t>Comparing the Earth and Mars</a:t>
            </a:r>
          </a:p>
        </p:txBody>
      </p:sp>
      <p:graphicFrame>
        <p:nvGraphicFramePr>
          <p:cNvPr id="6300" name="Group 156"/>
          <p:cNvGraphicFramePr>
            <a:graphicFrameLocks noGrp="1"/>
          </p:cNvGraphicFramePr>
          <p:nvPr>
            <p:ph idx="4294967295"/>
          </p:nvPr>
        </p:nvGraphicFramePr>
        <p:xfrm>
          <a:off x="228600" y="1905000"/>
          <a:ext cx="8229600" cy="466407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65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Variable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Earth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Mars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  <a:tr h="457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Radius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6378 km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3396 km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  <a:tr h="457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Gravity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9.81m s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-2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3.72m s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  <a:tr h="457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Solar Day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24 hours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24 hours 39 minutes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  <a:tr h="457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365.24 earth days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686.98 earth days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  <a:tr h="457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Obliquity (Axial Tilt)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23.5 deg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 deg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  <a:tr h="640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Primary Atmospheric Constituent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Nitrogen and Oxygen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Carbon Dioxide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  <a:tr h="457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Surface Pressure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101,300 Pa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 Pa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  <a:tr h="457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Deformation Radius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1100 km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920 km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  <a:tr h="457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Surface Temperature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230-315 K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140-300 K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94" name="Text Box 42"/>
          <p:cNvSpPr txBox="1">
            <a:spLocks noChangeArrowheads="1"/>
          </p:cNvSpPr>
          <p:nvPr/>
        </p:nvSpPr>
        <p:spPr bwMode="auto">
          <a:xfrm>
            <a:off x="6019800" y="6629400"/>
            <a:ext cx="3429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i="1">
                <a:latin typeface="Calibri" pitchFamily="34" charset="0"/>
              </a:rPr>
              <a:t>Table Courtesy of Matthew Hoffman and John Wilson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S\Application Data\SSH\temp\Bias_Summer_MCS_seasdust_free_all_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4825"/>
            <a:ext cx="30940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Users\S\Application Data\SSH\temp\Bias_Summer_MCS_seasdust_icecloud_free_all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1963" y="1774825"/>
            <a:ext cx="30940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C:\Users\S\Application Data\SSH\temp\Bias_Summer_MCS_3tracer_icecloud_free_all_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9963" y="1774825"/>
            <a:ext cx="30940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C:\Users\S\Application Data\SSH\temp\Bias_Summer_MCS_all_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18025"/>
            <a:ext cx="30940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C:\Users\S\Application Data\SSH\temp\Bias_Summer_MCS_icecloud_all_sma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518025"/>
            <a:ext cx="30940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" descr="C:\Users\S\Application Data\SSH\temp\Bias_Summer_MCS_3tracer_all_sm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9963" y="4518025"/>
            <a:ext cx="30940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Improving Aerosol Representation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698625"/>
            <a:ext cx="9144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445000"/>
            <a:ext cx="9144000" cy="20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51" name="TextBox 19"/>
          <p:cNvSpPr txBox="1">
            <a:spLocks noChangeArrowheads="1"/>
          </p:cNvSpPr>
          <p:nvPr/>
        </p:nvSpPr>
        <p:spPr bwMode="auto">
          <a:xfrm>
            <a:off x="6154738" y="43688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3 Tracers + Ice Cloud</a:t>
            </a:r>
          </a:p>
        </p:txBody>
      </p:sp>
      <p:sp>
        <p:nvSpPr>
          <p:cNvPr id="10252" name="TextBox 17"/>
          <p:cNvSpPr txBox="1">
            <a:spLocks noChangeArrowheads="1"/>
          </p:cNvSpPr>
          <p:nvPr/>
        </p:nvSpPr>
        <p:spPr bwMode="auto">
          <a:xfrm>
            <a:off x="3049588" y="4365625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Seasonal Dust + Ice Cloud</a:t>
            </a:r>
          </a:p>
        </p:txBody>
      </p:sp>
      <p:sp>
        <p:nvSpPr>
          <p:cNvPr id="10253" name="TextBox 17"/>
          <p:cNvSpPr txBox="1">
            <a:spLocks noChangeArrowheads="1"/>
          </p:cNvSpPr>
          <p:nvPr/>
        </p:nvSpPr>
        <p:spPr bwMode="auto">
          <a:xfrm>
            <a:off x="17463" y="1609725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Seasonal Dust,  No Ice Cloud</a:t>
            </a:r>
          </a:p>
        </p:txBody>
      </p:sp>
      <p:sp>
        <p:nvSpPr>
          <p:cNvPr id="10254" name="TextBox 19"/>
          <p:cNvSpPr txBox="1">
            <a:spLocks noChangeArrowheads="1"/>
          </p:cNvSpPr>
          <p:nvPr/>
        </p:nvSpPr>
        <p:spPr bwMode="auto">
          <a:xfrm>
            <a:off x="6172200" y="1622425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3 Tracers + Ice Cloud</a:t>
            </a:r>
          </a:p>
        </p:txBody>
      </p:sp>
      <p:sp>
        <p:nvSpPr>
          <p:cNvPr id="10255" name="TextBox 17"/>
          <p:cNvSpPr txBox="1">
            <a:spLocks noChangeArrowheads="1"/>
          </p:cNvSpPr>
          <p:nvPr/>
        </p:nvSpPr>
        <p:spPr bwMode="auto">
          <a:xfrm>
            <a:off x="3067050" y="1619250"/>
            <a:ext cx="2743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Seasonal Dust + Ice Cloud</a:t>
            </a:r>
          </a:p>
        </p:txBody>
      </p:sp>
      <p:sp>
        <p:nvSpPr>
          <p:cNvPr id="10256" name="TextBox 17"/>
          <p:cNvSpPr txBox="1">
            <a:spLocks noChangeArrowheads="1"/>
          </p:cNvSpPr>
          <p:nvPr/>
        </p:nvSpPr>
        <p:spPr bwMode="auto">
          <a:xfrm>
            <a:off x="0" y="4354513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Seasonal Dust,  No Ice Cloud</a:t>
            </a:r>
          </a:p>
        </p:txBody>
      </p:sp>
      <p:sp>
        <p:nvSpPr>
          <p:cNvPr id="10257" name="TextBox 17"/>
          <p:cNvSpPr txBox="1">
            <a:spLocks noChangeArrowheads="1"/>
          </p:cNvSpPr>
          <p:nvPr/>
        </p:nvSpPr>
        <p:spPr bwMode="auto">
          <a:xfrm>
            <a:off x="0" y="4038600"/>
            <a:ext cx="594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Calibri" pitchFamily="34" charset="0"/>
              </a:rPr>
              <a:t>MCS Assimilation: Observation minus Model Bias</a:t>
            </a:r>
          </a:p>
        </p:txBody>
      </p:sp>
      <p:sp>
        <p:nvSpPr>
          <p:cNvPr id="10258" name="TextBox 17"/>
          <p:cNvSpPr txBox="1">
            <a:spLocks noChangeArrowheads="1"/>
          </p:cNvSpPr>
          <p:nvPr/>
        </p:nvSpPr>
        <p:spPr bwMode="auto">
          <a:xfrm>
            <a:off x="0" y="12192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Calibri" pitchFamily="34" charset="0"/>
              </a:rPr>
              <a:t>MCS Free Runs: Observation minus Model Bias</a:t>
            </a:r>
          </a:p>
        </p:txBody>
      </p:sp>
      <p:sp>
        <p:nvSpPr>
          <p:cNvPr id="26" name="Oval 25"/>
          <p:cNvSpPr/>
          <p:nvPr/>
        </p:nvSpPr>
        <p:spPr>
          <a:xfrm>
            <a:off x="838200" y="2667000"/>
            <a:ext cx="990600" cy="6858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4800" y="1981200"/>
            <a:ext cx="533400" cy="9144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86200" y="2667000"/>
            <a:ext cx="990600" cy="6858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52800" y="1981200"/>
            <a:ext cx="533400" cy="9144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34200" y="2667000"/>
            <a:ext cx="990600" cy="6858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00800" y="1981200"/>
            <a:ext cx="533400" cy="9144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67437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02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MGCM vs. MCS Aerosol</a:t>
            </a:r>
          </a:p>
        </p:txBody>
      </p:sp>
      <p:pic>
        <p:nvPicPr>
          <p:cNvPr id="13317" name="Picture 5" descr="C:\Users\S\Application Data\SSH\temp\3tracer_000840800_zmdust_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5125"/>
            <a:ext cx="314642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17"/>
          <p:cNvSpPr txBox="1">
            <a:spLocks noChangeArrowheads="1"/>
          </p:cNvSpPr>
          <p:nvPr/>
        </p:nvSpPr>
        <p:spPr bwMode="auto">
          <a:xfrm>
            <a:off x="152400" y="1306513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MGCM Forecast Aerosol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13319" name="Picture 8" descr="C:\Users\S\Application Data\SSH\temp\mgcm_ice_opac_prelim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5925"/>
            <a:ext cx="314642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17"/>
          <p:cNvSpPr txBox="1">
            <a:spLocks noChangeArrowheads="1"/>
          </p:cNvSpPr>
          <p:nvPr/>
        </p:nvSpPr>
        <p:spPr bwMode="auto">
          <a:xfrm>
            <a:off x="5562600" y="12954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MCS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Retrieved Aerosol</a:t>
            </a:r>
            <a:endParaRPr lang="en-US" b="1" baseline="30000" dirty="0">
              <a:latin typeface="Calibri" pitchFamily="34" charset="0"/>
            </a:endParaRPr>
          </a:p>
        </p:txBody>
      </p:sp>
      <p:pic>
        <p:nvPicPr>
          <p:cNvPr id="13322" name="Picture 22" descr="C:\Users\S\Application Data\SSH\temp\mcs_dustvis_prelim_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5038" y="1635125"/>
            <a:ext cx="312896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3" descr="C:\Users\S\Application Data\SSH\temp\mcs_icevis_prelim_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5038" y="4225925"/>
            <a:ext cx="312896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819400" y="849312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Opacities </a:t>
            </a:r>
            <a:r>
              <a:rPr lang="en-US" b="1" dirty="0">
                <a:latin typeface="Calibri" pitchFamily="34" charset="0"/>
              </a:rPr>
              <a:t>Normalized to 610 Pa</a:t>
            </a:r>
            <a:endParaRPr lang="en-US" b="1" baseline="300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057400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Challenges for GCMS:</a:t>
            </a:r>
          </a:p>
          <a:p>
            <a:endParaRPr lang="en-US" dirty="0"/>
          </a:p>
          <a:p>
            <a:r>
              <a:rPr lang="en-US" dirty="0" smtClean="0"/>
              <a:t>Mars GCMS do not yet handle detached dust layer very well.</a:t>
            </a:r>
          </a:p>
          <a:p>
            <a:endParaRPr lang="en-US" dirty="0"/>
          </a:p>
          <a:p>
            <a:r>
              <a:rPr lang="en-US" dirty="0" smtClean="0"/>
              <a:t>Dust lifting is also difficult to determine due to observation limitations and finite surface dust reservoirs.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45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Users\S\Application Data\SSH\temp\MY24 (1).png"/>
          <p:cNvPicPr>
            <a:picLocks noChangeAspect="1" noChangeArrowheads="1"/>
          </p:cNvPicPr>
          <p:nvPr/>
        </p:nvPicPr>
        <p:blipFill>
          <a:blip r:embed="rId2" cstate="print"/>
          <a:srcRect l="12483" t="6443" r="14286"/>
          <a:stretch>
            <a:fillRect/>
          </a:stretch>
        </p:blipFill>
        <p:spPr bwMode="auto">
          <a:xfrm>
            <a:off x="4847208" y="1784412"/>
            <a:ext cx="4296792" cy="1568388"/>
          </a:xfrm>
          <a:prstGeom prst="rect">
            <a:avLst/>
          </a:prstGeom>
          <a:noFill/>
        </p:spPr>
      </p:pic>
      <p:pic>
        <p:nvPicPr>
          <p:cNvPr id="10" name="Picture 5" descr="C:\Users\S\Application Data\SSH\temp\MY24 (1).png"/>
          <p:cNvPicPr>
            <a:picLocks noChangeAspect="1" noChangeArrowheads="1"/>
          </p:cNvPicPr>
          <p:nvPr/>
        </p:nvPicPr>
        <p:blipFill>
          <a:blip r:embed="rId2" cstate="print"/>
          <a:srcRect l="9091" t="5913" r="7792"/>
          <a:stretch>
            <a:fillRect/>
          </a:stretch>
        </p:blipFill>
        <p:spPr bwMode="auto">
          <a:xfrm>
            <a:off x="0" y="1775534"/>
            <a:ext cx="4800600" cy="15772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24600"/>
            <a:ext cx="9144000" cy="838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Mars Climate Database </a:t>
            </a:r>
            <a:r>
              <a:rPr lang="en-US" sz="2400" dirty="0" smtClean="0"/>
              <a:t>5 </a:t>
            </a:r>
            <a:r>
              <a:rPr lang="en-US" sz="2400" b="1" dirty="0" smtClean="0"/>
              <a:t>Dust</a:t>
            </a:r>
            <a:r>
              <a:rPr lang="en-US" sz="2400" dirty="0" smtClean="0"/>
              <a:t> </a:t>
            </a:r>
            <a:r>
              <a:rPr lang="en-US" sz="2400" dirty="0" smtClean="0"/>
              <a:t>Visible </a:t>
            </a:r>
            <a:r>
              <a:rPr lang="en-US" sz="2400" b="1" dirty="0" smtClean="0"/>
              <a:t>Column</a:t>
            </a:r>
            <a:r>
              <a:rPr lang="en-US" sz="2400" dirty="0" smtClean="0"/>
              <a:t> </a:t>
            </a:r>
            <a:r>
              <a:rPr lang="en-US" sz="2400" b="1" dirty="0" smtClean="0"/>
              <a:t>Opacity </a:t>
            </a:r>
            <a:r>
              <a:rPr lang="en-US" sz="1400" i="1" dirty="0" smtClean="0"/>
              <a:t>Courtesy </a:t>
            </a:r>
            <a:r>
              <a:rPr lang="en-US" sz="1400" i="1" dirty="0" smtClean="0"/>
              <a:t>of Luca </a:t>
            </a:r>
            <a:r>
              <a:rPr lang="en-US" sz="1400" i="1" dirty="0" err="1" smtClean="0"/>
              <a:t>Montabone</a:t>
            </a:r>
            <a:endParaRPr lang="en-US" sz="2400" i="1" dirty="0"/>
          </a:p>
        </p:txBody>
      </p:sp>
      <p:pic>
        <p:nvPicPr>
          <p:cNvPr id="3077" name="Picture 5" descr="C:\Users\S\Application Data\SSH\temp\MY24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091" r="7792"/>
          <a:stretch>
            <a:fillRect/>
          </a:stretch>
        </p:blipFill>
        <p:spPr bwMode="auto">
          <a:xfrm>
            <a:off x="0" y="0"/>
            <a:ext cx="4800600" cy="1676400"/>
          </a:xfrm>
          <a:prstGeom prst="rect">
            <a:avLst/>
          </a:prstGeom>
          <a:noFill/>
        </p:spPr>
      </p:pic>
      <p:pic>
        <p:nvPicPr>
          <p:cNvPr id="8" name="Picture 7" descr="C:\Users\S\Application Data\SSH\temp\MDB5_dust_MY_25_small.png"/>
          <p:cNvPicPr>
            <a:picLocks noChangeArrowheads="1"/>
          </p:cNvPicPr>
          <p:nvPr/>
        </p:nvPicPr>
        <p:blipFill>
          <a:blip r:embed="rId3" cstate="print"/>
          <a:srcRect l="6154" t="9091" r="12308" b="13636"/>
          <a:stretch>
            <a:fillRect/>
          </a:stretch>
        </p:blipFill>
        <p:spPr bwMode="auto">
          <a:xfrm>
            <a:off x="228600" y="1832917"/>
            <a:ext cx="4104670" cy="1291283"/>
          </a:xfrm>
          <a:prstGeom prst="rect">
            <a:avLst/>
          </a:prstGeom>
          <a:noFill/>
        </p:spPr>
      </p:pic>
      <p:pic>
        <p:nvPicPr>
          <p:cNvPr id="11" name="Picture 5" descr="C:\Users\S\Application Data\SSH\temp\MY24 (1).png"/>
          <p:cNvPicPr>
            <a:picLocks noChangeAspect="1" noChangeArrowheads="1"/>
          </p:cNvPicPr>
          <p:nvPr/>
        </p:nvPicPr>
        <p:blipFill>
          <a:blip r:embed="rId2" cstate="print"/>
          <a:srcRect l="9091" t="5781" r="7792"/>
          <a:stretch>
            <a:fillRect/>
          </a:stretch>
        </p:blipFill>
        <p:spPr bwMode="auto">
          <a:xfrm>
            <a:off x="0" y="3373515"/>
            <a:ext cx="4800600" cy="1579485"/>
          </a:xfrm>
          <a:prstGeom prst="rect">
            <a:avLst/>
          </a:prstGeom>
          <a:noFill/>
        </p:spPr>
      </p:pic>
      <p:pic>
        <p:nvPicPr>
          <p:cNvPr id="12" name="Picture 5" descr="C:\Users\S\Application Data\SSH\temp\MY24 (1).png"/>
          <p:cNvPicPr>
            <a:picLocks noChangeAspect="1" noChangeArrowheads="1"/>
          </p:cNvPicPr>
          <p:nvPr/>
        </p:nvPicPr>
        <p:blipFill>
          <a:blip r:embed="rId2" cstate="print"/>
          <a:srcRect l="9091" t="6399" r="7792"/>
          <a:stretch>
            <a:fillRect/>
          </a:stretch>
        </p:blipFill>
        <p:spPr bwMode="auto">
          <a:xfrm>
            <a:off x="0" y="5060272"/>
            <a:ext cx="4800600" cy="1569128"/>
          </a:xfrm>
          <a:prstGeom prst="rect">
            <a:avLst/>
          </a:prstGeom>
          <a:noFill/>
        </p:spPr>
      </p:pic>
      <p:pic>
        <p:nvPicPr>
          <p:cNvPr id="16" name="Picture 8" descr="C:\Users\S\Application Data\SSH\temp\MDB5_dust_MY_26_small.png"/>
          <p:cNvPicPr>
            <a:picLocks noChangeArrowheads="1"/>
          </p:cNvPicPr>
          <p:nvPr/>
        </p:nvPicPr>
        <p:blipFill>
          <a:blip r:embed="rId4" cstate="print"/>
          <a:srcRect l="6055" t="9120" r="13720" b="13361"/>
          <a:stretch>
            <a:fillRect/>
          </a:stretch>
        </p:blipFill>
        <p:spPr bwMode="auto">
          <a:xfrm>
            <a:off x="228600" y="3406068"/>
            <a:ext cx="4114800" cy="1371600"/>
          </a:xfrm>
          <a:prstGeom prst="rect">
            <a:avLst/>
          </a:prstGeom>
          <a:noFill/>
        </p:spPr>
      </p:pic>
      <p:pic>
        <p:nvPicPr>
          <p:cNvPr id="17" name="Picture 5" descr="C:\Users\S\Application Data\SSH\temp\MY24 (1).png"/>
          <p:cNvPicPr>
            <a:picLocks noChangeAspect="1" noChangeArrowheads="1"/>
          </p:cNvPicPr>
          <p:nvPr/>
        </p:nvPicPr>
        <p:blipFill>
          <a:blip r:embed="rId2" cstate="print"/>
          <a:srcRect l="12483" t="6311" r="14286"/>
          <a:stretch>
            <a:fillRect/>
          </a:stretch>
        </p:blipFill>
        <p:spPr bwMode="auto">
          <a:xfrm>
            <a:off x="4847208" y="3382392"/>
            <a:ext cx="4296792" cy="1570608"/>
          </a:xfrm>
          <a:prstGeom prst="rect">
            <a:avLst/>
          </a:prstGeom>
          <a:noFill/>
        </p:spPr>
      </p:pic>
      <p:pic>
        <p:nvPicPr>
          <p:cNvPr id="18" name="Picture 5" descr="C:\Users\S\Application Data\SSH\temp\MY24 (1).png"/>
          <p:cNvPicPr>
            <a:picLocks noChangeAspect="1" noChangeArrowheads="1"/>
          </p:cNvPicPr>
          <p:nvPr/>
        </p:nvPicPr>
        <p:blipFill>
          <a:blip r:embed="rId2" cstate="print"/>
          <a:srcRect l="12483" t="6399" r="14286"/>
          <a:stretch>
            <a:fillRect/>
          </a:stretch>
        </p:blipFill>
        <p:spPr bwMode="auto">
          <a:xfrm>
            <a:off x="4847208" y="5060272"/>
            <a:ext cx="4296792" cy="1569128"/>
          </a:xfrm>
          <a:prstGeom prst="rect">
            <a:avLst/>
          </a:prstGeom>
          <a:noFill/>
        </p:spPr>
      </p:pic>
      <p:pic>
        <p:nvPicPr>
          <p:cNvPr id="19" name="Picture 9" descr="C:\Users\S\Application Data\SSH\temp\MDB5_dust_MY_27_small.png"/>
          <p:cNvPicPr>
            <a:picLocks noChangeArrowheads="1"/>
          </p:cNvPicPr>
          <p:nvPr/>
        </p:nvPicPr>
        <p:blipFill>
          <a:blip r:embed="rId5" cstate="print"/>
          <a:srcRect l="6055" t="9120" r="13720" b="13361"/>
          <a:stretch>
            <a:fillRect/>
          </a:stretch>
        </p:blipFill>
        <p:spPr bwMode="auto">
          <a:xfrm>
            <a:off x="228600" y="5085843"/>
            <a:ext cx="4114800" cy="1355645"/>
          </a:xfrm>
          <a:prstGeom prst="rect">
            <a:avLst/>
          </a:prstGeom>
          <a:noFill/>
        </p:spPr>
      </p:pic>
      <p:pic>
        <p:nvPicPr>
          <p:cNvPr id="20" name="Picture 4" descr="C:\Users\S\Application Data\SSH\temp\MDB5_dust_MY_28_small.png"/>
          <p:cNvPicPr>
            <a:picLocks noChangeAspect="1" noChangeArrowheads="1"/>
          </p:cNvPicPr>
          <p:nvPr/>
        </p:nvPicPr>
        <p:blipFill>
          <a:blip r:embed="rId6" cstate="print"/>
          <a:srcRect l="6055" t="9928" r="12206" b="10648"/>
          <a:stretch>
            <a:fillRect/>
          </a:stretch>
        </p:blipFill>
        <p:spPr bwMode="auto">
          <a:xfrm>
            <a:off x="4894556" y="1811044"/>
            <a:ext cx="4114800" cy="1371600"/>
          </a:xfrm>
          <a:prstGeom prst="rect">
            <a:avLst/>
          </a:prstGeom>
          <a:noFill/>
        </p:spPr>
      </p:pic>
      <p:pic>
        <p:nvPicPr>
          <p:cNvPr id="21" name="Picture 3" descr="C:\Users\S\Application Data\SSH\temp\MDB5_dust_MY_29_small.png"/>
          <p:cNvPicPr>
            <a:picLocks noChangeAspect="1" noChangeArrowheads="1"/>
          </p:cNvPicPr>
          <p:nvPr/>
        </p:nvPicPr>
        <p:blipFill>
          <a:blip r:embed="rId7" cstate="print"/>
          <a:srcRect l="5979" t="9747" r="12706" b="9804"/>
          <a:stretch>
            <a:fillRect/>
          </a:stretch>
        </p:blipFill>
        <p:spPr bwMode="auto">
          <a:xfrm>
            <a:off x="4894556" y="3411244"/>
            <a:ext cx="4114800" cy="1410810"/>
          </a:xfrm>
          <a:prstGeom prst="rect">
            <a:avLst/>
          </a:prstGeom>
          <a:noFill/>
        </p:spPr>
      </p:pic>
      <p:pic>
        <p:nvPicPr>
          <p:cNvPr id="22" name="Picture 2" descr="C:\Users\S\Application Data\SSH\temp\MDB5_dust_MY_30_small.png"/>
          <p:cNvPicPr>
            <a:picLocks noChangeAspect="1" noChangeArrowheads="1"/>
          </p:cNvPicPr>
          <p:nvPr/>
        </p:nvPicPr>
        <p:blipFill>
          <a:blip r:embed="rId8" cstate="print"/>
          <a:srcRect l="5979" t="9804" r="12706" b="11765"/>
          <a:stretch>
            <a:fillRect/>
          </a:stretch>
        </p:blipFill>
        <p:spPr bwMode="auto">
          <a:xfrm>
            <a:off x="4903435" y="5095016"/>
            <a:ext cx="4114798" cy="133759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62000" y="2831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MY 25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62000" y="4419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MY 26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0" y="6107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MY 27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34000" y="6096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MY 30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0" y="449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MY 29</a:t>
            </a:r>
            <a:endParaRPr lang="en-US" b="1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371600" y="152400"/>
            <a:ext cx="0" cy="135993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143000" y="5105400"/>
            <a:ext cx="0" cy="135993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2000" y="1143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MY 24</a:t>
            </a:r>
            <a:endParaRPr lang="en-US" b="1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6154444" y="1819922"/>
            <a:ext cx="0" cy="135993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34000" y="2819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MY 28</a:t>
            </a:r>
            <a:endParaRPr lang="en-US" b="1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905000" y="2286000"/>
            <a:ext cx="685800" cy="2286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38200" y="1981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2001 Global Dust Storm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33400" y="3810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TES Begins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219200" y="51054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TES Ends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172200" y="1828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MCS Begins</a:t>
            </a:r>
            <a:endParaRPr lang="en-US" sz="1200" dirty="0"/>
          </a:p>
        </p:txBody>
      </p:sp>
      <p:pic>
        <p:nvPicPr>
          <p:cNvPr id="34" name="Picture 2" descr="figure38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16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1041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Strategies for Analyzing Aerosol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Constrain vertical distribution:</a:t>
            </a:r>
          </a:p>
          <a:p>
            <a:r>
              <a:rPr lang="en-US" dirty="0" smtClean="0"/>
              <a:t>From aerosol vertical profiles.</a:t>
            </a:r>
          </a:p>
          <a:p>
            <a:r>
              <a:rPr lang="en-US" dirty="0" smtClean="0"/>
              <a:t>From temperature fields.</a:t>
            </a:r>
          </a:p>
          <a:p>
            <a:pPr>
              <a:buNone/>
            </a:pPr>
            <a:r>
              <a:rPr lang="en-US" dirty="0" smtClean="0"/>
              <a:t>Constrain column opacity:</a:t>
            </a:r>
          </a:p>
          <a:p>
            <a:r>
              <a:rPr lang="en-US" dirty="0" smtClean="0"/>
              <a:t>From brightness temperature fields.</a:t>
            </a:r>
          </a:p>
          <a:p>
            <a:r>
              <a:rPr lang="en-US" dirty="0" smtClean="0"/>
              <a:t>From column opacity products.</a:t>
            </a:r>
          </a:p>
          <a:p>
            <a:pPr>
              <a:buNone/>
            </a:pPr>
            <a:r>
              <a:rPr lang="en-US" dirty="0" smtClean="0"/>
              <a:t>Estimate model / assimilation parameters:</a:t>
            </a:r>
          </a:p>
          <a:p>
            <a:r>
              <a:rPr lang="en-US" dirty="0" smtClean="0"/>
              <a:t>Distribution of increment among tracer sizes.</a:t>
            </a:r>
          </a:p>
          <a:p>
            <a:r>
              <a:rPr lang="en-US" dirty="0" smtClean="0"/>
              <a:t>Ice cloud radiative scaling factor.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437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0" y="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Greybush et al.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Oxford Mars Workshop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457200" y="-762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Features of Martian Weather</a:t>
            </a:r>
          </a:p>
        </p:txBody>
      </p:sp>
      <p:sp>
        <p:nvSpPr>
          <p:cNvPr id="10251" name="Rectangle 14"/>
          <p:cNvSpPr>
            <a:spLocks noChangeArrowheads="1"/>
          </p:cNvSpPr>
          <p:nvPr/>
        </p:nvSpPr>
        <p:spPr bwMode="auto">
          <a:xfrm>
            <a:off x="0" y="2057400"/>
            <a:ext cx="49530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Diurnal Cycle, Thermal Tides, Topography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Traveling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Weather Systems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Water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Ice Clouds</a:t>
            </a:r>
            <a:endParaRPr lang="en-US" sz="2000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Seasonal CO</a:t>
            </a:r>
            <a:r>
              <a:rPr lang="en-US" sz="20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Polar Ice Caps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Dust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Devils, Regional and Global Storms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" y="6400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Calibri" pitchFamily="34" charset="0"/>
              </a:rPr>
              <a:t>MGS Mars Orbital Camera (MOC) Visible Image</a:t>
            </a:r>
          </a:p>
        </p:txBody>
      </p:sp>
      <p:sp>
        <p:nvSpPr>
          <p:cNvPr id="10253" name="TextBox 5"/>
          <p:cNvSpPr txBox="1">
            <a:spLocks noChangeArrowheads="1"/>
          </p:cNvSpPr>
          <p:nvPr/>
        </p:nvSpPr>
        <p:spPr bwMode="auto">
          <a:xfrm>
            <a:off x="6096000" y="1827213"/>
            <a:ext cx="30178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i="1">
                <a:solidFill>
                  <a:schemeClr val="bg1"/>
                </a:solidFill>
              </a:rPr>
              <a:t>Figure Courtesy of NASA/JPL and Malin Space Science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09600" y="53657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Calibri" pitchFamily="34" charset="0"/>
              </a:rPr>
              <a:t>Inform Assimilation System Design</a:t>
            </a:r>
            <a:endParaRPr lang="en-US" sz="40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48200" y="2103437"/>
            <a:ext cx="49530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</a:rPr>
              <a:t>Optimal Window Length and Inflation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</a:rPr>
              <a:t>Localization Scales, Verification Metrics</a:t>
            </a:r>
            <a:endParaRPr lang="en-US" sz="20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</a:rPr>
              <a:t>Tuning Model Physics, Model Error</a:t>
            </a:r>
            <a:endParaRPr lang="en-US" sz="2000" baseline="300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</a:rPr>
              <a:t>Enforcing CO</a:t>
            </a:r>
            <a:r>
              <a:rPr lang="en-US" sz="2000" baseline="-25000" dirty="0" smtClean="0">
                <a:solidFill>
                  <a:srgbClr val="FFFF00"/>
                </a:solidFill>
                <a:latin typeface="Calibri" pitchFamily="34" charset="0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</a:rPr>
              <a:t> Conservation</a:t>
            </a:r>
            <a:endParaRPr lang="en-US" sz="20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</a:rPr>
              <a:t>Representing Aerosols in Ensemble</a:t>
            </a:r>
            <a:endParaRPr lang="en-US" sz="20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2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457200" y="-762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Features of Martian Weather</a:t>
            </a:r>
          </a:p>
        </p:txBody>
      </p:sp>
      <p:sp>
        <p:nvSpPr>
          <p:cNvPr id="10251" name="Rectangle 14"/>
          <p:cNvSpPr>
            <a:spLocks noChangeArrowheads="1"/>
          </p:cNvSpPr>
          <p:nvPr/>
        </p:nvSpPr>
        <p:spPr bwMode="auto">
          <a:xfrm>
            <a:off x="0" y="2057400"/>
            <a:ext cx="49530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Diurnal Cycle, Thermal Tides, Topography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Traveling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Weather Systems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Water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Ice Clouds</a:t>
            </a:r>
            <a:endParaRPr lang="en-US" sz="2000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Seasonal CO</a:t>
            </a:r>
            <a:r>
              <a:rPr lang="en-US" sz="20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Polar Ice Caps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Dust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Devils, Regional and Global Storms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53" name="TextBox 5"/>
          <p:cNvSpPr txBox="1">
            <a:spLocks noChangeArrowheads="1"/>
          </p:cNvSpPr>
          <p:nvPr/>
        </p:nvSpPr>
        <p:spPr bwMode="auto">
          <a:xfrm>
            <a:off x="6096000" y="1827213"/>
            <a:ext cx="30178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i="1">
                <a:solidFill>
                  <a:schemeClr val="bg1"/>
                </a:solidFill>
              </a:rPr>
              <a:t>Figure Courtesy of NASA/JPL and Malin Space Science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09600" y="53657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Calibri" pitchFamily="34" charset="0"/>
              </a:rPr>
              <a:t>Inform Assimilation System Design</a:t>
            </a:r>
            <a:endParaRPr lang="en-US" sz="40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48200" y="2103437"/>
            <a:ext cx="49530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</a:rPr>
              <a:t>Optimal Window Length and Inflation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</a:rPr>
              <a:t>Localization Scales, Verification Metrics</a:t>
            </a:r>
            <a:endParaRPr lang="en-US" sz="20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</a:rPr>
              <a:t>Tuning Model Physics</a:t>
            </a:r>
            <a:endParaRPr lang="en-US" sz="2000" baseline="300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</a:rPr>
              <a:t>Enforcing CO</a:t>
            </a:r>
            <a:r>
              <a:rPr lang="en-US" sz="2000" baseline="-25000" dirty="0" smtClean="0">
                <a:solidFill>
                  <a:srgbClr val="FFFF00"/>
                </a:solidFill>
                <a:latin typeface="Calibri" pitchFamily="34" charset="0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</a:rPr>
              <a:t> Conservation</a:t>
            </a:r>
            <a:endParaRPr lang="en-US" sz="20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</a:rPr>
              <a:t>Representing Aerosols in Ensemble</a:t>
            </a:r>
            <a:endParaRPr lang="en-US" sz="20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76200" y="10668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latin typeface="Calibri" pitchFamily="34" charset="0"/>
              </a:rPr>
              <a:t>And Motivate Science Questions</a:t>
            </a:r>
            <a:endParaRPr lang="en-US" sz="40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4160837"/>
            <a:ext cx="8610600" cy="21637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What is the predictability </a:t>
            </a:r>
            <a:r>
              <a:rPr lang="en-US" sz="2000" dirty="0" smtClean="0">
                <a:latin typeface="Calibri" pitchFamily="34" charset="0"/>
              </a:rPr>
              <a:t>horizon for </a:t>
            </a:r>
            <a:r>
              <a:rPr lang="en-US" sz="2000" dirty="0" smtClean="0">
                <a:latin typeface="Calibri" pitchFamily="34" charset="0"/>
              </a:rPr>
              <a:t>Mars weather forecasting?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What instabilities give rise to forecast errors and changes in wave regimes?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How well are tides and traveling weather systems depicted in reanalyses, and can they be linked to dust lifting?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What is the spatial distribution and time evolution of ice and dust aerosol?</a:t>
            </a:r>
            <a:endParaRPr lang="en-US" sz="2000" baseline="30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What mechanisms are responsible for global dust storm formation?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2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on 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have successfully created a multiannual reanalysis for Mars.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Need to validate system using several metrics designed to evaluate each aspect of Mars weather.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Observation </a:t>
            </a:r>
            <a:r>
              <a:rPr lang="en-US" dirty="0" smtClean="0">
                <a:solidFill>
                  <a:schemeClr val="bg1"/>
                </a:solidFill>
              </a:rPr>
              <a:t>increments must respect physical balances of the dynamical </a:t>
            </a:r>
            <a:r>
              <a:rPr lang="en-US" dirty="0" smtClean="0">
                <a:solidFill>
                  <a:schemeClr val="bg1"/>
                </a:solidFill>
              </a:rPr>
              <a:t>system</a:t>
            </a:r>
            <a:r>
              <a:rPr lang="en-US" dirty="0" smtClean="0">
                <a:solidFill>
                  <a:schemeClr val="bg1"/>
                </a:solidFill>
              </a:rPr>
              <a:t>: be careful of resonant tidal modes.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Address model bias: empirical bias correction, or by improving aerosol.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Address model error / spread: adaptive inflation, variability in aerosol and physics.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Next steps: atmosphere and aerosol analysis.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94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ransfer\2007.03.11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9"/>
            <a:ext cx="9143999" cy="685759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0175"/>
            <a:ext cx="87630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Lake Effect Snow:</a:t>
            </a:r>
            <a:br>
              <a:rPr lang="en-US" sz="3600" dirty="0" smtClean="0"/>
            </a:br>
            <a:r>
              <a:rPr lang="en-US" sz="3600" dirty="0" smtClean="0"/>
              <a:t>Assimilation </a:t>
            </a:r>
            <a:r>
              <a:rPr lang="en-US" sz="3600" dirty="0" smtClean="0"/>
              <a:t>and Prediction with </a:t>
            </a:r>
            <a:r>
              <a:rPr lang="en-US" sz="3600" dirty="0" smtClean="0"/>
              <a:t>WRF-</a:t>
            </a:r>
            <a:r>
              <a:rPr lang="en-US" sz="3600" dirty="0" err="1" smtClean="0"/>
              <a:t>EnKF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1352548"/>
            <a:ext cx="914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LLAP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822" y="1352549"/>
            <a:ext cx="2295177" cy="1523999"/>
          </a:xfrm>
          <a:prstGeom prst="rect">
            <a:avLst/>
          </a:prstGeom>
          <a:noFill/>
        </p:spPr>
      </p:pic>
      <p:pic>
        <p:nvPicPr>
          <p:cNvPr id="8" name="Picture 4" descr="http://www.owles.org/images/owles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2548"/>
            <a:ext cx="1371600" cy="1543052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15811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OWLeS: Ontario Winter </a:t>
            </a:r>
            <a:b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Lake-effect Systems (LeS)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2941637"/>
            <a:ext cx="8610600" cy="3916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December 2013-January 2014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Mission Statement from http://www.owles.org/: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OWLeS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project examines the formation mechanisms, cloud microphysics, boundary layer processes and dynamics of lake-effect systems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 at unprecedented detail using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X-band and S-band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dual-polarization (dual-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radars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an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aircraft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instrumented with particle probes and profiling cloud radar and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lidar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a mobile integrated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sounding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system, a network of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radiosondes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and a surface network of snow characterization instruments.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Lake-effect systems form through surface-air interactions as a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cold air mass is advected over relatively warm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(at least partially) ice-free mesoscale bodies of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water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OWLeS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project focuses on Lake Ontario because of its size and orientation, the frequency of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events (especially intense single bands), its nearby moderate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orography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the impact of Lake Ontario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hazards in particular on public safety and commerce, and the proximity of several universities with large atmospheric science programs.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277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Lake Effect Snow: Formation </a:t>
            </a:r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752600"/>
            <a:ext cx="3657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Instability driven by difference in temperature from lake surface to atmosphere </a:t>
            </a:r>
            <a:r>
              <a:rPr lang="en-US" dirty="0" smtClean="0"/>
              <a:t>during strong cold </a:t>
            </a:r>
            <a:r>
              <a:rPr lang="en-US" dirty="0" smtClean="0"/>
              <a:t>air advection.</a:t>
            </a:r>
          </a:p>
          <a:p>
            <a:r>
              <a:rPr lang="en-US" dirty="0" smtClean="0"/>
              <a:t>Heat </a:t>
            </a:r>
            <a:r>
              <a:rPr lang="en-US" dirty="0" smtClean="0"/>
              <a:t>and moisture fluxes from </a:t>
            </a:r>
            <a:r>
              <a:rPr lang="en-US" dirty="0" smtClean="0"/>
              <a:t>lake depend on ice cover.</a:t>
            </a:r>
            <a:endParaRPr lang="en-US" dirty="0" smtClean="0"/>
          </a:p>
          <a:p>
            <a:r>
              <a:rPr lang="en-US" dirty="0" smtClean="0"/>
              <a:t>Wind </a:t>
            </a:r>
            <a:r>
              <a:rPr lang="en-US" dirty="0" smtClean="0"/>
              <a:t>direction and </a:t>
            </a:r>
            <a:r>
              <a:rPr lang="en-US" dirty="0" smtClean="0"/>
              <a:t>shear, as well as lake orientation / fetch determine type of convection.</a:t>
            </a:r>
            <a:endParaRPr lang="en-US" dirty="0" smtClean="0"/>
          </a:p>
          <a:p>
            <a:r>
              <a:rPr lang="en-US" dirty="0" smtClean="0"/>
              <a:t>Topography enhances snowfall.</a:t>
            </a:r>
          </a:p>
          <a:p>
            <a:r>
              <a:rPr lang="en-US" dirty="0" err="1" smtClean="0"/>
              <a:t>Multiscale</a:t>
            </a:r>
            <a:r>
              <a:rPr lang="en-US" dirty="0" smtClean="0"/>
              <a:t> problem: synoptic setup, mesoscale details.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 descr="http://forum.nyskiblog.com/file/n1043678/Northeast_Snowf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5105400" cy="461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7355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Lake Effect Experiment Design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4530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1066800"/>
            <a:ext cx="44196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24400" y="1143000"/>
          <a:ext cx="4419600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Planned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27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b="1" baseline="0" dirty="0" smtClean="0"/>
                        <a:t>9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en-US" baseline="0" dirty="0" smtClean="0"/>
                        <a:t> km 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/</a:t>
                      </a:r>
                      <a:r>
                        <a:rPr lang="en-US" baseline="0" dirty="0" smtClean="0"/>
                        <a:t> 3 / 1 km domain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Assimilate</a:t>
                      </a:r>
                      <a:r>
                        <a:rPr lang="en-US" baseline="0" dirty="0" smtClean="0"/>
                        <a:t> conventional, </a:t>
                      </a:r>
                      <a:r>
                        <a:rPr lang="en-US" baseline="0" dirty="0" err="1" smtClean="0"/>
                        <a:t>mesonet</a:t>
                      </a:r>
                      <a:r>
                        <a:rPr lang="en-US" baseline="0" dirty="0" smtClean="0"/>
                        <a:t> observations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Also assimilate radar, field campaign</a:t>
                      </a:r>
                      <a:r>
                        <a:rPr lang="en-US" baseline="0" dirty="0" smtClean="0"/>
                        <a:t> observations.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Near real time forecast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Ensemble Reanalysis and Forecasts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IC/BC from GFS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IC/BC from GEFS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Case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</a:t>
                      </a:r>
                      <a:r>
                        <a:rPr lang="en-US" baseline="0" dirty="0" smtClean="0"/>
                        <a:t> 2013 – Jan 2014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795166"/>
            <a:ext cx="5562599" cy="206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949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295400" y="51816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</a:rPr>
              <a:t>Hellas Basin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410200" y="3242846"/>
            <a:ext cx="1436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Olympus Mons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276600" y="5943600"/>
            <a:ext cx="2662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Seasonal CO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Polar Ice Cap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695255" y="4324290"/>
            <a:ext cx="19435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5">
                    <a:lumMod val="90000"/>
                  </a:schemeClr>
                </a:solidFill>
                <a:latin typeface="+mn-lt"/>
                <a:cs typeface="+mn-cs"/>
              </a:rPr>
              <a:t>Water Ice Clouds</a:t>
            </a:r>
            <a:endParaRPr lang="en-US" dirty="0">
              <a:solidFill>
                <a:schemeClr val="accent5">
                  <a:lumMod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5486400" y="4038600"/>
            <a:ext cx="228600" cy="30480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Line 11"/>
          <p:cNvSpPr>
            <a:spLocks noChangeShapeType="1"/>
          </p:cNvSpPr>
          <p:nvPr/>
        </p:nvSpPr>
        <p:spPr bwMode="auto">
          <a:xfrm flipH="1">
            <a:off x="5791200" y="3581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638800" y="4495800"/>
            <a:ext cx="304800" cy="7620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51" name="Rectangle 14"/>
          <p:cNvSpPr>
            <a:spLocks noChangeArrowheads="1"/>
          </p:cNvSpPr>
          <p:nvPr/>
        </p:nvSpPr>
        <p:spPr bwMode="auto">
          <a:xfrm>
            <a:off x="0" y="2057400"/>
            <a:ext cx="49530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Traveling Weather Systems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Diurnal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Cycle, Thermal Tides, Topography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Seasonal CO</a:t>
            </a:r>
            <a:r>
              <a:rPr lang="en-US" sz="20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 Polar Ice Caps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Water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Ice Clouds</a:t>
            </a:r>
            <a:endParaRPr lang="en-US" sz="2000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Dust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Devils, Regional and Global Storms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" y="6400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Calibri" pitchFamily="34" charset="0"/>
              </a:rPr>
              <a:t>MGS Mars Orbital Camera (MOC) Visible Image</a:t>
            </a:r>
          </a:p>
        </p:txBody>
      </p:sp>
      <p:sp>
        <p:nvSpPr>
          <p:cNvPr id="10253" name="TextBox 5"/>
          <p:cNvSpPr txBox="1">
            <a:spLocks noChangeArrowheads="1"/>
          </p:cNvSpPr>
          <p:nvPr/>
        </p:nvSpPr>
        <p:spPr bwMode="auto">
          <a:xfrm>
            <a:off x="6096000" y="1827213"/>
            <a:ext cx="30178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i="1">
                <a:solidFill>
                  <a:schemeClr val="bg1"/>
                </a:solidFill>
              </a:rPr>
              <a:t>Figure Courtesy of NASA/JPL and Malin Space Science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-762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Features of Martian Weather</a:t>
            </a:r>
          </a:p>
        </p:txBody>
      </p:sp>
    </p:spTree>
    <p:extLst>
      <p:ext uri="{BB962C8B-B14F-4D97-AF65-F5344CB8AC3E}">
        <p14:creationId xmlns:p14="http://schemas.microsoft.com/office/powerpoint/2010/main" xmlns="" val="12090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Results: </a:t>
            </a:r>
            <a:br>
              <a:rPr lang="en-US" dirty="0" smtClean="0"/>
            </a:br>
            <a:r>
              <a:rPr lang="en-US" dirty="0" smtClean="0"/>
              <a:t>Dec 11 2013 Lake Effect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8229600" cy="5635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Comparisons are also underway with independent field campaign observations, including </a:t>
            </a:r>
            <a:r>
              <a:rPr lang="en-US" dirty="0" err="1" smtClean="0"/>
              <a:t>sondes</a:t>
            </a:r>
            <a:r>
              <a:rPr lang="en-US" dirty="0" smtClean="0"/>
              <a:t> and aircraft in situ data.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400"/>
            <a:ext cx="79248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45717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172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Window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Predictability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Hours to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months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Synoptic</a:t>
                      </a:r>
                      <a:r>
                        <a:rPr lang="en-US" baseline="0" dirty="0" smtClean="0"/>
                        <a:t> Scale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6-12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weeks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Mars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1, 6 hours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Days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Mesoscale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r>
                        <a:rPr lang="en-US" baseline="0" dirty="0" smtClean="0"/>
                        <a:t> 1 </a:t>
                      </a:r>
                      <a:r>
                        <a:rPr lang="en-US" dirty="0" smtClean="0"/>
                        <a:t>Hour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Hours</a:t>
                      </a:r>
                      <a:r>
                        <a:rPr lang="en-US" baseline="0" dirty="0" smtClean="0"/>
                        <a:t> to days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Lake Effect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1 hour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Hours to days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Storm Scale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Minutes to hours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4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635000" y="1360488"/>
            <a:ext cx="5918200" cy="5345112"/>
            <a:chOff x="1800" y="624"/>
            <a:chExt cx="8719" cy="7876"/>
          </a:xfrm>
        </p:grpSpPr>
        <p:sp>
          <p:nvSpPr>
            <p:cNvPr id="8199" name="AutoShape 43"/>
            <p:cNvSpPr>
              <a:spLocks noChangeAspect="1" noChangeArrowheads="1" noTextEdit="1"/>
            </p:cNvSpPr>
            <p:nvPr/>
          </p:nvSpPr>
          <p:spPr bwMode="auto">
            <a:xfrm>
              <a:off x="1800" y="624"/>
              <a:ext cx="8719" cy="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54"/>
            <p:cNvSpPr>
              <a:spLocks noChangeShapeType="1"/>
            </p:cNvSpPr>
            <p:nvPr/>
          </p:nvSpPr>
          <p:spPr bwMode="auto">
            <a:xfrm flipV="1">
              <a:off x="1874" y="4721"/>
              <a:ext cx="8645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59"/>
            <p:cNvSpPr>
              <a:spLocks noChangeShapeType="1"/>
            </p:cNvSpPr>
            <p:nvPr/>
          </p:nvSpPr>
          <p:spPr bwMode="auto">
            <a:xfrm>
              <a:off x="2172" y="4572"/>
              <a:ext cx="0" cy="2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59"/>
            <p:cNvSpPr>
              <a:spLocks noChangeShapeType="1"/>
            </p:cNvSpPr>
            <p:nvPr/>
          </p:nvSpPr>
          <p:spPr bwMode="auto">
            <a:xfrm>
              <a:off x="3364" y="4572"/>
              <a:ext cx="0" cy="2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59"/>
            <p:cNvSpPr>
              <a:spLocks noChangeShapeType="1"/>
            </p:cNvSpPr>
            <p:nvPr/>
          </p:nvSpPr>
          <p:spPr bwMode="auto">
            <a:xfrm>
              <a:off x="4630" y="4572"/>
              <a:ext cx="0" cy="2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59"/>
            <p:cNvSpPr>
              <a:spLocks noChangeShapeType="1"/>
            </p:cNvSpPr>
            <p:nvPr/>
          </p:nvSpPr>
          <p:spPr bwMode="auto">
            <a:xfrm>
              <a:off x="5897" y="4572"/>
              <a:ext cx="0" cy="2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59"/>
            <p:cNvSpPr>
              <a:spLocks noChangeShapeType="1"/>
            </p:cNvSpPr>
            <p:nvPr/>
          </p:nvSpPr>
          <p:spPr bwMode="auto">
            <a:xfrm>
              <a:off x="7163" y="4572"/>
              <a:ext cx="0" cy="2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59"/>
            <p:cNvSpPr>
              <a:spLocks noChangeShapeType="1"/>
            </p:cNvSpPr>
            <p:nvPr/>
          </p:nvSpPr>
          <p:spPr bwMode="auto">
            <a:xfrm>
              <a:off x="8429" y="4572"/>
              <a:ext cx="0" cy="2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Text Box 57"/>
            <p:cNvSpPr txBox="1">
              <a:spLocks noChangeArrowheads="1"/>
            </p:cNvSpPr>
            <p:nvPr/>
          </p:nvSpPr>
          <p:spPr bwMode="auto">
            <a:xfrm>
              <a:off x="1800" y="4886"/>
              <a:ext cx="96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693" tIns="28346" rIns="56693" bIns="2834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rgbClr val="FF0000"/>
                  </a:solidFill>
                  <a:cs typeface="Times New Roman" pitchFamily="18" charset="0"/>
                </a:rPr>
                <a:t>1960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8208" name="Text Box 57"/>
            <p:cNvSpPr txBox="1">
              <a:spLocks noChangeArrowheads="1"/>
            </p:cNvSpPr>
            <p:nvPr/>
          </p:nvSpPr>
          <p:spPr bwMode="auto">
            <a:xfrm>
              <a:off x="2993" y="4872"/>
              <a:ext cx="968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693" tIns="28346" rIns="56693" bIns="2834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rgbClr val="FF0000"/>
                  </a:solidFill>
                  <a:cs typeface="Times New Roman" pitchFamily="18" charset="0"/>
                </a:rPr>
                <a:t>1970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8209" name="Text Box 57"/>
            <p:cNvSpPr txBox="1">
              <a:spLocks noChangeArrowheads="1"/>
            </p:cNvSpPr>
            <p:nvPr/>
          </p:nvSpPr>
          <p:spPr bwMode="auto">
            <a:xfrm>
              <a:off x="4258" y="4872"/>
              <a:ext cx="968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693" tIns="28346" rIns="56693" bIns="2834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rgbClr val="FF0000"/>
                  </a:solidFill>
                  <a:cs typeface="Times New Roman" pitchFamily="18" charset="0"/>
                </a:rPr>
                <a:t>1980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8210" name="Text Box 57"/>
            <p:cNvSpPr txBox="1">
              <a:spLocks noChangeArrowheads="1"/>
            </p:cNvSpPr>
            <p:nvPr/>
          </p:nvSpPr>
          <p:spPr bwMode="auto">
            <a:xfrm>
              <a:off x="5526" y="4872"/>
              <a:ext cx="96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693" tIns="28346" rIns="56693" bIns="2834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rgbClr val="FF0000"/>
                  </a:solidFill>
                  <a:cs typeface="Times New Roman" pitchFamily="18" charset="0"/>
                </a:rPr>
                <a:t>1990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8211" name="Text Box 57"/>
            <p:cNvSpPr txBox="1">
              <a:spLocks noChangeArrowheads="1"/>
            </p:cNvSpPr>
            <p:nvPr/>
          </p:nvSpPr>
          <p:spPr bwMode="auto">
            <a:xfrm>
              <a:off x="6716" y="4872"/>
              <a:ext cx="968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693" tIns="28346" rIns="56693" bIns="2834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rgbClr val="FF0000"/>
                  </a:solidFill>
                  <a:cs typeface="Times New Roman" pitchFamily="18" charset="0"/>
                </a:rPr>
                <a:t> 2000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8212" name="Text Box 57"/>
            <p:cNvSpPr txBox="1">
              <a:spLocks noChangeArrowheads="1"/>
            </p:cNvSpPr>
            <p:nvPr/>
          </p:nvSpPr>
          <p:spPr bwMode="auto">
            <a:xfrm>
              <a:off x="8056" y="4872"/>
              <a:ext cx="969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693" tIns="28346" rIns="56693" bIns="2834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100" dirty="0">
                  <a:solidFill>
                    <a:srgbClr val="FF0000"/>
                  </a:solidFill>
                  <a:cs typeface="Times New Roman" pitchFamily="18" charset="0"/>
                </a:rPr>
                <a:t>2010</a:t>
              </a:r>
              <a:endParaRPr lang="en-US" altLang="en-US" dirty="0">
                <a:cs typeface="Times New Roman" pitchFamily="18" charset="0"/>
              </a:endParaRPr>
            </a:p>
          </p:txBody>
        </p:sp>
        <p:pic>
          <p:nvPicPr>
            <p:cNvPr id="8213" name="Picture 22" descr="Mariner 67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624"/>
              <a:ext cx="1863" cy="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Text Box 23"/>
            <p:cNvSpPr txBox="1">
              <a:spLocks noChangeArrowheads="1"/>
            </p:cNvSpPr>
            <p:nvPr/>
          </p:nvSpPr>
          <p:spPr bwMode="auto">
            <a:xfrm>
              <a:off x="2022" y="2264"/>
              <a:ext cx="1640" cy="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693" tIns="28346" rIns="56693" bIns="2834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  <a:cs typeface="Times New Roman" pitchFamily="18" charset="0"/>
                </a:rPr>
                <a:t>Mariner Program: Observed Dust Storms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8215" name="Line 24"/>
            <p:cNvSpPr>
              <a:spLocks noChangeShapeType="1"/>
            </p:cNvSpPr>
            <p:nvPr/>
          </p:nvSpPr>
          <p:spPr bwMode="auto">
            <a:xfrm>
              <a:off x="2843" y="3380"/>
              <a:ext cx="372" cy="1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16" name="Picture 26" descr="Viking lander model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" y="6677"/>
              <a:ext cx="1490" cy="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7" name="Text Box 27"/>
            <p:cNvSpPr txBox="1">
              <a:spLocks noChangeArrowheads="1"/>
            </p:cNvSpPr>
            <p:nvPr/>
          </p:nvSpPr>
          <p:spPr bwMode="auto">
            <a:xfrm>
              <a:off x="1947" y="5321"/>
              <a:ext cx="1418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693" tIns="28346" rIns="56693" bIns="2834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  <a:cs typeface="Times New Roman" pitchFamily="18" charset="0"/>
                </a:rPr>
                <a:t>Viking Lander: Surface Pressure Time Series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8218" name="Line 28"/>
            <p:cNvSpPr>
              <a:spLocks noChangeShapeType="1"/>
            </p:cNvSpPr>
            <p:nvPr/>
          </p:nvSpPr>
          <p:spPr bwMode="auto">
            <a:xfrm flipV="1">
              <a:off x="3110" y="5322"/>
              <a:ext cx="1388" cy="1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TextBox 5"/>
            <p:cNvSpPr txBox="1">
              <a:spLocks noChangeArrowheads="1"/>
            </p:cNvSpPr>
            <p:nvPr/>
          </p:nvSpPr>
          <p:spPr bwMode="auto">
            <a:xfrm>
              <a:off x="8449" y="5136"/>
              <a:ext cx="1909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6693" tIns="28346" rIns="56693" bIns="2834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700" i="1">
                  <a:solidFill>
                    <a:srgbClr val="FFFFFF"/>
                  </a:solidFill>
                  <a:cs typeface="Times New Roman" pitchFamily="18" charset="0"/>
                </a:rPr>
                <a:t>Images Courtesy of Wikipedia</a:t>
              </a:r>
              <a:endParaRPr lang="en-US" altLang="en-US">
                <a:cs typeface="Times New Roman" pitchFamily="18" charset="0"/>
              </a:endParaRPr>
            </a:p>
          </p:txBody>
        </p:sp>
        <p:pic>
          <p:nvPicPr>
            <p:cNvPr id="8220" name="Picture 31" descr="File:Mars global surveyor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" y="2103"/>
              <a:ext cx="1861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1" name="Text Box 32"/>
            <p:cNvSpPr txBox="1">
              <a:spLocks noChangeArrowheads="1"/>
            </p:cNvSpPr>
            <p:nvPr/>
          </p:nvSpPr>
          <p:spPr bwMode="auto">
            <a:xfrm>
              <a:off x="3984" y="849"/>
              <a:ext cx="1415" cy="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693" tIns="28346" rIns="56693" bIns="2834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  <a:cs typeface="Times New Roman" pitchFamily="18" charset="0"/>
                </a:rPr>
                <a:t>Mars Global Surveyor: </a:t>
              </a:r>
              <a:r>
                <a:rPr lang="en-US" altLang="en-US" sz="1100" b="1">
                  <a:solidFill>
                    <a:srgbClr val="000000"/>
                  </a:solidFill>
                  <a:cs typeface="Times New Roman" pitchFamily="18" charset="0"/>
                </a:rPr>
                <a:t>TES</a:t>
              </a:r>
              <a:r>
                <a:rPr lang="en-US" altLang="en-US" sz="1100">
                  <a:solidFill>
                    <a:srgbClr val="000000"/>
                  </a:solidFill>
                  <a:cs typeface="Times New Roman" pitchFamily="18" charset="0"/>
                </a:rPr>
                <a:t>, MOC, MOLA…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8222" name="Line 33"/>
            <p:cNvSpPr>
              <a:spLocks noChangeShapeType="1"/>
            </p:cNvSpPr>
            <p:nvPr/>
          </p:nvSpPr>
          <p:spPr bwMode="auto">
            <a:xfrm>
              <a:off x="5670" y="3887"/>
              <a:ext cx="1642" cy="3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AutoShape 34"/>
            <p:cNvSpPr>
              <a:spLocks/>
            </p:cNvSpPr>
            <p:nvPr/>
          </p:nvSpPr>
          <p:spPr bwMode="auto">
            <a:xfrm rot="5400000">
              <a:off x="7192" y="3964"/>
              <a:ext cx="310" cy="93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6693" tIns="28346" rIns="56693" bIns="28346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8224" name="Picture 36" descr="Mars Reconnaissance Orbiter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" y="2179"/>
              <a:ext cx="2420" cy="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37"/>
            <p:cNvSpPr txBox="1">
              <a:spLocks noChangeArrowheads="1"/>
            </p:cNvSpPr>
            <p:nvPr/>
          </p:nvSpPr>
          <p:spPr bwMode="auto">
            <a:xfrm>
              <a:off x="8138" y="799"/>
              <a:ext cx="1862" cy="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693" tIns="28346" rIns="56693" bIns="2834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  <a:cs typeface="Times New Roman" pitchFamily="18" charset="0"/>
                </a:rPr>
                <a:t>Mars Reconnaissance Orbiter: </a:t>
              </a:r>
              <a:endParaRPr lang="en-US" altLang="en-US" sz="900">
                <a:cs typeface="Times New Roman" pitchFamily="18" charset="0"/>
              </a:endParaRPr>
            </a:p>
            <a:p>
              <a:pPr algn="ctr"/>
              <a:r>
                <a:rPr lang="en-US" altLang="en-US" sz="1100" b="1">
                  <a:solidFill>
                    <a:srgbClr val="000000"/>
                  </a:solidFill>
                  <a:cs typeface="Times New Roman" pitchFamily="18" charset="0"/>
                </a:rPr>
                <a:t>MCS</a:t>
              </a:r>
              <a:r>
                <a:rPr lang="en-US" altLang="en-US" sz="1100">
                  <a:solidFill>
                    <a:srgbClr val="000000"/>
                  </a:solidFill>
                  <a:cs typeface="Times New Roman" pitchFamily="18" charset="0"/>
                </a:rPr>
                <a:t>, MARCI…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8226" name="Line 38"/>
            <p:cNvSpPr>
              <a:spLocks noChangeShapeType="1"/>
            </p:cNvSpPr>
            <p:nvPr/>
          </p:nvSpPr>
          <p:spPr bwMode="auto">
            <a:xfrm flipH="1">
              <a:off x="8610" y="4051"/>
              <a:ext cx="117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27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" y="5557"/>
              <a:ext cx="1565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8" name="Text Box 27"/>
            <p:cNvSpPr txBox="1">
              <a:spLocks noChangeArrowheads="1"/>
            </p:cNvSpPr>
            <p:nvPr/>
          </p:nvSpPr>
          <p:spPr bwMode="auto">
            <a:xfrm>
              <a:off x="3566" y="7008"/>
              <a:ext cx="179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693" tIns="28346" rIns="56693" bIns="2834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  <a:cs typeface="Times New Roman" pitchFamily="18" charset="0"/>
                </a:rPr>
                <a:t>Mars Pathfinder: Surface Weather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8229" name="Line 24"/>
            <p:cNvSpPr>
              <a:spLocks noChangeShapeType="1"/>
            </p:cNvSpPr>
            <p:nvPr/>
          </p:nvSpPr>
          <p:spPr bwMode="auto">
            <a:xfrm flipV="1">
              <a:off x="5330" y="4800"/>
              <a:ext cx="1386" cy="8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30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" y="6517"/>
              <a:ext cx="2091" cy="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1" name="AutoShape 34"/>
            <p:cNvSpPr>
              <a:spLocks/>
            </p:cNvSpPr>
            <p:nvPr/>
          </p:nvSpPr>
          <p:spPr bwMode="auto">
            <a:xfrm rot="-5400000">
              <a:off x="4400" y="4702"/>
              <a:ext cx="310" cy="93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lIns="56693" tIns="28346" rIns="56693" bIns="28346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32" name="AutoShape 34"/>
            <p:cNvSpPr>
              <a:spLocks/>
            </p:cNvSpPr>
            <p:nvPr/>
          </p:nvSpPr>
          <p:spPr bwMode="auto">
            <a:xfrm rot="16200000">
              <a:off x="7943" y="4317"/>
              <a:ext cx="302" cy="1257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lIns="56693" tIns="28346" rIns="56693" bIns="28346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33" name="Line 24"/>
            <p:cNvSpPr>
              <a:spLocks noChangeShapeType="1"/>
            </p:cNvSpPr>
            <p:nvPr/>
          </p:nvSpPr>
          <p:spPr bwMode="auto">
            <a:xfrm flipV="1">
              <a:off x="7301" y="5097"/>
              <a:ext cx="511" cy="4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34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" y="718"/>
              <a:ext cx="1514" cy="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5" name="Text Box 32"/>
            <p:cNvSpPr txBox="1">
              <a:spLocks noChangeArrowheads="1"/>
            </p:cNvSpPr>
            <p:nvPr/>
          </p:nvSpPr>
          <p:spPr bwMode="auto">
            <a:xfrm>
              <a:off x="5898" y="2098"/>
              <a:ext cx="1550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693" tIns="28346" rIns="56693" bIns="2834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  <a:cs typeface="Times New Roman" pitchFamily="18" charset="0"/>
                </a:rPr>
                <a:t>Mars Odyssey: Imaging and Spectrometry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8236" name="Line 24"/>
            <p:cNvSpPr>
              <a:spLocks noChangeShapeType="1"/>
            </p:cNvSpPr>
            <p:nvPr/>
          </p:nvSpPr>
          <p:spPr bwMode="auto">
            <a:xfrm>
              <a:off x="6990" y="3198"/>
              <a:ext cx="540" cy="10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37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7" y="5557"/>
              <a:ext cx="1740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8" name="Text Box 27"/>
            <p:cNvSpPr txBox="1">
              <a:spLocks noChangeArrowheads="1"/>
            </p:cNvSpPr>
            <p:nvPr/>
          </p:nvSpPr>
          <p:spPr bwMode="auto">
            <a:xfrm>
              <a:off x="7939" y="7167"/>
              <a:ext cx="1799" cy="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693" tIns="28346" rIns="56693" bIns="2834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  <a:cs typeface="Times New Roman" pitchFamily="18" charset="0"/>
                </a:rPr>
                <a:t>Mars Phoenix Lander: Precipitation, Water Ice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8239" name="Line 38"/>
            <p:cNvSpPr>
              <a:spLocks noChangeShapeType="1"/>
            </p:cNvSpPr>
            <p:nvPr/>
          </p:nvSpPr>
          <p:spPr bwMode="auto">
            <a:xfrm flipH="1" flipV="1">
              <a:off x="8230" y="5213"/>
              <a:ext cx="380" cy="2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Text Box 27"/>
            <p:cNvSpPr txBox="1">
              <a:spLocks noChangeArrowheads="1"/>
            </p:cNvSpPr>
            <p:nvPr/>
          </p:nvSpPr>
          <p:spPr bwMode="auto">
            <a:xfrm>
              <a:off x="5671" y="5471"/>
              <a:ext cx="1796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693" tIns="28346" rIns="56693" bIns="2834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  <a:cs typeface="Times New Roman" pitchFamily="18" charset="0"/>
                </a:rPr>
                <a:t>Mars Exploration Rovers: Dust Devils</a:t>
              </a:r>
              <a:endParaRPr lang="en-US" altLang="en-US">
                <a:cs typeface="Times New Roman" pitchFamily="18" charset="0"/>
              </a:endParaRPr>
            </a:p>
          </p:txBody>
        </p:sp>
      </p:grp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Spacecraft Exploration of Mars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92" t="24625" r="10902" b="8598"/>
          <a:stretch>
            <a:fillRect/>
          </a:stretch>
        </p:blipFill>
        <p:spPr bwMode="auto">
          <a:xfrm>
            <a:off x="7073900" y="5595938"/>
            <a:ext cx="20701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6477000" y="2819400"/>
            <a:ext cx="2667000" cy="1981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>
                <a:latin typeface="+mn-lt"/>
                <a:cs typeface="+mn-cs"/>
              </a:rPr>
              <a:t>Mars Science Laboratory (MSL</a:t>
            </a:r>
            <a:r>
              <a:rPr lang="en-US" dirty="0" smtClean="0">
                <a:latin typeface="+mn-lt"/>
                <a:cs typeface="+mn-cs"/>
              </a:rPr>
              <a:t>)</a:t>
            </a:r>
            <a:endParaRPr lang="en-US" dirty="0">
              <a:latin typeface="+mn-lt"/>
              <a:cs typeface="+mn-cs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400" dirty="0">
                <a:latin typeface="+mn-lt"/>
                <a:cs typeface="+mn-cs"/>
              </a:rPr>
              <a:t>Curiosity rover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400" dirty="0">
                <a:latin typeface="+mn-lt"/>
                <a:cs typeface="+mn-cs"/>
              </a:rPr>
              <a:t>Launched Nov. 2011, </a:t>
            </a:r>
            <a:r>
              <a:rPr lang="en-US" sz="1400" dirty="0" smtClean="0">
                <a:latin typeface="+mn-lt"/>
                <a:cs typeface="+mn-cs"/>
              </a:rPr>
              <a:t>Arrived </a:t>
            </a:r>
            <a:r>
              <a:rPr lang="en-US" sz="1400" dirty="0">
                <a:latin typeface="+mn-lt"/>
                <a:cs typeface="+mn-cs"/>
              </a:rPr>
              <a:t>on Mars Aug. 2012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400" dirty="0">
                <a:latin typeface="+mn-lt"/>
                <a:cs typeface="+mn-cs"/>
              </a:rPr>
              <a:t>Rover Environmental Monitoring Station (REMS) – Air and Ground Temperature, Winds, Surface Pressure, Relative Humidity, UV Radiation</a:t>
            </a:r>
          </a:p>
        </p:txBody>
      </p:sp>
      <p:sp>
        <p:nvSpPr>
          <p:cNvPr id="50" name="Line 59"/>
          <p:cNvSpPr>
            <a:spLocks noChangeShapeType="1"/>
          </p:cNvSpPr>
          <p:nvPr/>
        </p:nvSpPr>
        <p:spPr bwMode="auto">
          <a:xfrm>
            <a:off x="5943600" y="4038600"/>
            <a:ext cx="0" cy="2022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57"/>
          <p:cNvSpPr txBox="1">
            <a:spLocks noChangeArrowheads="1"/>
          </p:cNvSpPr>
          <p:nvPr/>
        </p:nvSpPr>
        <p:spPr bwMode="auto">
          <a:xfrm>
            <a:off x="5737578" y="4236618"/>
            <a:ext cx="657729" cy="22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93" tIns="28346" rIns="56693" bIns="283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dirty="0" smtClean="0">
                <a:solidFill>
                  <a:srgbClr val="FF0000"/>
                </a:solidFill>
                <a:cs typeface="Times New Roman" pitchFamily="18" charset="0"/>
              </a:rPr>
              <a:t>2015</a:t>
            </a:r>
            <a:endParaRPr lang="en-US" altLang="en-US" dirty="0">
              <a:cs typeface="Times New Roman" pitchFamily="18" charset="0"/>
            </a:endParaRPr>
          </a:p>
        </p:txBody>
      </p:sp>
      <p:pic>
        <p:nvPicPr>
          <p:cNvPr id="8241" name="Picture 49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30" b="19348"/>
          <a:stretch/>
        </p:blipFill>
        <p:spPr bwMode="auto">
          <a:xfrm>
            <a:off x="6814207" y="1251650"/>
            <a:ext cx="1948793" cy="158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AutoShape 34"/>
          <p:cNvSpPr>
            <a:spLocks/>
          </p:cNvSpPr>
          <p:nvPr/>
        </p:nvSpPr>
        <p:spPr bwMode="auto">
          <a:xfrm rot="5400000">
            <a:off x="5185071" y="3422087"/>
            <a:ext cx="204830" cy="1017088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93" tIns="28346" rIns="56693" bIns="28346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Line 38"/>
          <p:cNvSpPr>
            <a:spLocks noChangeShapeType="1"/>
          </p:cNvSpPr>
          <p:nvPr/>
        </p:nvSpPr>
        <p:spPr bwMode="auto">
          <a:xfrm flipH="1" flipV="1">
            <a:off x="5737577" y="4422594"/>
            <a:ext cx="1336321" cy="10458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057400" y="1447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029200" y="1447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lev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08851"/>
            <a:ext cx="4724400" cy="590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EMARS</a:t>
            </a:r>
            <a:r>
              <a:rPr lang="en-US" sz="2800" dirty="0" smtClean="0"/>
              <a:t>: </a:t>
            </a:r>
            <a:r>
              <a:rPr lang="en-US" sz="2800" b="1" dirty="0" smtClean="0"/>
              <a:t>E</a:t>
            </a:r>
            <a:r>
              <a:rPr lang="en-US" sz="2800" dirty="0" smtClean="0"/>
              <a:t>nsemble </a:t>
            </a:r>
            <a:r>
              <a:rPr lang="en-US" sz="2800" b="1" dirty="0" smtClean="0"/>
              <a:t>M</a:t>
            </a:r>
            <a:r>
              <a:rPr lang="en-US" sz="2800" dirty="0" smtClean="0"/>
              <a:t>ars </a:t>
            </a:r>
            <a:r>
              <a:rPr lang="en-US" sz="2800" b="1" dirty="0" smtClean="0"/>
              <a:t>A</a:t>
            </a:r>
            <a:r>
              <a:rPr lang="en-US" sz="2800" dirty="0" smtClean="0"/>
              <a:t>tmosphere </a:t>
            </a:r>
            <a:r>
              <a:rPr lang="en-US" sz="2800" b="1" dirty="0" smtClean="0"/>
              <a:t>R</a:t>
            </a:r>
            <a:r>
              <a:rPr lang="en-US" sz="2800" dirty="0" smtClean="0"/>
              <a:t>eanalysis </a:t>
            </a:r>
            <a:r>
              <a:rPr lang="en-US" sz="2800" b="1" dirty="0" smtClean="0"/>
              <a:t>S</a:t>
            </a:r>
            <a:r>
              <a:rPr lang="en-US" sz="2800" dirty="0" smtClean="0"/>
              <a:t>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0292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i="1" dirty="0" smtClean="0"/>
              <a:t>Spacecraft </a:t>
            </a:r>
            <a:r>
              <a:rPr lang="en-US" sz="2200" i="1" dirty="0" smtClean="0"/>
              <a:t>Observations: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00B050"/>
                </a:solidFill>
              </a:rPr>
              <a:t>TES</a:t>
            </a:r>
            <a:r>
              <a:rPr lang="en-US" sz="2200" dirty="0" smtClean="0"/>
              <a:t> (</a:t>
            </a:r>
            <a:r>
              <a:rPr lang="en-US" sz="2200" dirty="0" smtClean="0"/>
              <a:t>Thermal Emission Spectrometer)</a:t>
            </a:r>
          </a:p>
          <a:p>
            <a:pPr>
              <a:buNone/>
            </a:pPr>
            <a:r>
              <a:rPr lang="en-US" sz="2200" dirty="0" smtClean="0"/>
              <a:t>and </a:t>
            </a:r>
            <a:r>
              <a:rPr lang="en-US" sz="2200" b="1" dirty="0" smtClean="0">
                <a:solidFill>
                  <a:srgbClr val="00B050"/>
                </a:solidFill>
              </a:rPr>
              <a:t>MCS</a:t>
            </a:r>
            <a:r>
              <a:rPr lang="en-US" sz="2200" dirty="0" smtClean="0"/>
              <a:t> </a:t>
            </a:r>
            <a:r>
              <a:rPr lang="en-US" sz="2200" dirty="0" smtClean="0"/>
              <a:t>(Mars Climate Sounder)</a:t>
            </a:r>
          </a:p>
          <a:p>
            <a:pPr>
              <a:buNone/>
            </a:pPr>
            <a:r>
              <a:rPr lang="en-US" sz="2200" dirty="0" smtClean="0"/>
              <a:t>temperature </a:t>
            </a:r>
            <a:r>
              <a:rPr lang="en-US" sz="2200" dirty="0" smtClean="0"/>
              <a:t>and aerosol retrievals</a:t>
            </a:r>
            <a:r>
              <a:rPr lang="en-US" sz="2200" dirty="0" smtClean="0"/>
              <a:t>.</a:t>
            </a:r>
          </a:p>
          <a:p>
            <a:pPr>
              <a:buNone/>
            </a:pPr>
            <a:r>
              <a:rPr lang="en-US" sz="1600" i="1" dirty="0" smtClean="0"/>
              <a:t>For assimilation, create </a:t>
            </a:r>
            <a:r>
              <a:rPr lang="en-US" sz="1600" i="1" dirty="0" err="1" smtClean="0"/>
              <a:t>superobservations</a:t>
            </a:r>
            <a:r>
              <a:rPr lang="en-US" sz="1600" i="1" dirty="0" smtClean="0"/>
              <a:t>.  </a:t>
            </a:r>
          </a:p>
          <a:p>
            <a:pPr>
              <a:buNone/>
            </a:pPr>
            <a:r>
              <a:rPr lang="en-US" sz="1600" i="1" dirty="0" smtClean="0"/>
              <a:t>See poster for improved retrieval assimilation strategy</a:t>
            </a:r>
          </a:p>
          <a:p>
            <a:pPr>
              <a:buNone/>
            </a:pPr>
            <a:r>
              <a:rPr lang="en-US" sz="1600" i="1" dirty="0" smtClean="0"/>
              <a:t>that removes influence of prior and error correlations.</a:t>
            </a:r>
            <a:endParaRPr lang="en-US" sz="1600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437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7680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Spacecraft and Model Vertical Coverage</a:t>
            </a:r>
            <a:endParaRPr lang="en-US" dirty="0"/>
          </a:p>
        </p:txBody>
      </p:sp>
      <p:pic>
        <p:nvPicPr>
          <p:cNvPr id="10" name="Picture 9" descr="C:\Users\S\Application Data\SSH\temp\mcs_along_coverage_0008424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345138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Spacecraft Horizontal Coverage in 6hrs</a:t>
            </a:r>
            <a:endParaRPr lang="en-US" dirty="0"/>
          </a:p>
        </p:txBody>
      </p:sp>
      <p:pic>
        <p:nvPicPr>
          <p:cNvPr id="12" name="Picture 31" descr="File:Mars global surveyo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1000541" cy="116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6" descr="Mars Reconnaissance Orbiter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886" y="5562600"/>
            <a:ext cx="1120514" cy="86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54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lev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08851"/>
            <a:ext cx="4724400" cy="590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EMARS</a:t>
            </a:r>
            <a:r>
              <a:rPr lang="en-US" sz="2800" dirty="0" smtClean="0"/>
              <a:t>: </a:t>
            </a:r>
            <a:r>
              <a:rPr lang="en-US" sz="2800" b="1" dirty="0" smtClean="0"/>
              <a:t>E</a:t>
            </a:r>
            <a:r>
              <a:rPr lang="en-US" sz="2800" dirty="0" smtClean="0"/>
              <a:t>nsemble </a:t>
            </a:r>
            <a:r>
              <a:rPr lang="en-US" sz="2800" b="1" dirty="0" smtClean="0"/>
              <a:t>M</a:t>
            </a:r>
            <a:r>
              <a:rPr lang="en-US" sz="2800" dirty="0" smtClean="0"/>
              <a:t>ars </a:t>
            </a:r>
            <a:r>
              <a:rPr lang="en-US" sz="2800" b="1" dirty="0" smtClean="0"/>
              <a:t>A</a:t>
            </a:r>
            <a:r>
              <a:rPr lang="en-US" sz="2800" dirty="0" smtClean="0"/>
              <a:t>tmosphere </a:t>
            </a:r>
            <a:r>
              <a:rPr lang="en-US" sz="2800" b="1" dirty="0" smtClean="0"/>
              <a:t>R</a:t>
            </a:r>
            <a:r>
              <a:rPr lang="en-US" sz="2800" dirty="0" smtClean="0"/>
              <a:t>eanalysis </a:t>
            </a:r>
            <a:r>
              <a:rPr lang="en-US" sz="2800" b="1" dirty="0" smtClean="0"/>
              <a:t>S</a:t>
            </a:r>
            <a:r>
              <a:rPr lang="en-US" sz="2800" dirty="0" smtClean="0"/>
              <a:t>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800600" cy="5257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200" i="1" dirty="0" smtClean="0"/>
              <a:t>Spacecraft Observations: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00B050"/>
                </a:solidFill>
              </a:rPr>
              <a:t>TES</a:t>
            </a:r>
            <a:r>
              <a:rPr lang="en-US" sz="2200" dirty="0" smtClean="0"/>
              <a:t> (</a:t>
            </a:r>
            <a:r>
              <a:rPr lang="en-US" sz="2200" dirty="0" smtClean="0"/>
              <a:t>Thermal Emission Spectrometer)</a:t>
            </a:r>
          </a:p>
          <a:p>
            <a:pPr>
              <a:buNone/>
            </a:pPr>
            <a:r>
              <a:rPr lang="en-US" sz="2200" dirty="0" smtClean="0"/>
              <a:t>and </a:t>
            </a:r>
            <a:r>
              <a:rPr lang="en-US" sz="2200" b="1" dirty="0" smtClean="0">
                <a:solidFill>
                  <a:srgbClr val="00B050"/>
                </a:solidFill>
              </a:rPr>
              <a:t>MCS</a:t>
            </a:r>
            <a:r>
              <a:rPr lang="en-US" sz="2200" dirty="0" smtClean="0"/>
              <a:t> </a:t>
            </a:r>
            <a:r>
              <a:rPr lang="en-US" sz="2200" dirty="0" smtClean="0"/>
              <a:t>(Mars Climate Sounder)</a:t>
            </a:r>
          </a:p>
          <a:p>
            <a:pPr>
              <a:buNone/>
            </a:pPr>
            <a:r>
              <a:rPr lang="en-US" sz="2200" dirty="0" smtClean="0"/>
              <a:t>temperature </a:t>
            </a:r>
            <a:r>
              <a:rPr lang="en-US" sz="2200" dirty="0" smtClean="0"/>
              <a:t>and aerosol retrievals. </a:t>
            </a:r>
          </a:p>
          <a:p>
            <a:pPr>
              <a:buNone/>
            </a:pPr>
            <a:r>
              <a:rPr lang="en-US" sz="2200" i="1" dirty="0" smtClean="0"/>
              <a:t>Model:</a:t>
            </a: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200" dirty="0" smtClean="0"/>
              <a:t>GFDL </a:t>
            </a:r>
            <a:r>
              <a:rPr lang="en-US" sz="2200" dirty="0" smtClean="0"/>
              <a:t>Mars Global Climate Model (</a:t>
            </a:r>
            <a:r>
              <a:rPr lang="en-US" sz="2200" dirty="0" smtClean="0">
                <a:solidFill>
                  <a:srgbClr val="0070C0"/>
                </a:solidFill>
              </a:rPr>
              <a:t>MGCM</a:t>
            </a:r>
            <a:r>
              <a:rPr lang="en-US" sz="2200" dirty="0" smtClean="0"/>
              <a:t>).</a:t>
            </a:r>
          </a:p>
          <a:p>
            <a:pPr>
              <a:buNone/>
            </a:pPr>
            <a:r>
              <a:rPr lang="en-US" sz="2200" dirty="0" smtClean="0"/>
              <a:t>~300 km horizontal resolution</a:t>
            </a:r>
            <a:endParaRPr lang="en-US" sz="2200" dirty="0" smtClean="0"/>
          </a:p>
          <a:p>
            <a:pPr>
              <a:buNone/>
            </a:pPr>
            <a:r>
              <a:rPr lang="en-US" sz="2200" i="1" dirty="0" smtClean="0"/>
              <a:t>Assimilation System</a:t>
            </a:r>
            <a:r>
              <a:rPr lang="en-US" sz="2200" dirty="0" smtClean="0"/>
              <a:t>: 4d-</a:t>
            </a:r>
            <a:r>
              <a:rPr lang="en-US" sz="2200" dirty="0" smtClean="0">
                <a:solidFill>
                  <a:srgbClr val="FF0000"/>
                </a:solidFill>
              </a:rPr>
              <a:t>LETKF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Reanalysis Product Contains:</a:t>
            </a:r>
          </a:p>
          <a:p>
            <a:r>
              <a:rPr lang="en-US" sz="2200" dirty="0" smtClean="0"/>
              <a:t>3 Years of TES, 1+ Years of MCS analyses.</a:t>
            </a:r>
          </a:p>
          <a:p>
            <a:r>
              <a:rPr lang="en-US" sz="2200" dirty="0" smtClean="0"/>
              <a:t>Hourly fields of temperature, winds, surface pressure, aerosol.</a:t>
            </a:r>
          </a:p>
          <a:p>
            <a:r>
              <a:rPr lang="en-US" sz="2200" dirty="0" smtClean="0"/>
              <a:t>Atmospheric state and its uncertainty (ensemble means and spread).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437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7680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Spacecraft and Model Vertical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54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Validation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Comparisons with freely running forecasts.</a:t>
            </a:r>
          </a:p>
          <a:p>
            <a:r>
              <a:rPr lang="en-US" dirty="0" smtClean="0"/>
              <a:t>RMSE and bias of short term forecasts initiated from ensemble analyses.</a:t>
            </a:r>
          </a:p>
          <a:p>
            <a:r>
              <a:rPr lang="en-US" dirty="0" smtClean="0"/>
              <a:t>Comparisons to independent radio science profiles and rover data.</a:t>
            </a:r>
          </a:p>
          <a:p>
            <a:r>
              <a:rPr lang="en-US" dirty="0" smtClean="0"/>
              <a:t>Feature-based evaluation: traveling waves, tides, aerosols.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437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newmgcm_olddust_rmse_compare"/>
          <p:cNvPicPr>
            <a:picLocks noChangeAspect="1" noChangeArrowheads="1"/>
          </p:cNvPicPr>
          <p:nvPr/>
        </p:nvPicPr>
        <p:blipFill>
          <a:blip r:embed="rId2" cstate="print"/>
          <a:srcRect r="4420"/>
          <a:stretch>
            <a:fillRect/>
          </a:stretch>
        </p:blipFill>
        <p:spPr bwMode="auto">
          <a:xfrm>
            <a:off x="2743200" y="1500187"/>
            <a:ext cx="62484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Calibri" pitchFamily="34" charset="0"/>
              </a:rPr>
              <a:t>Improving LETKF Performance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514600"/>
            <a:ext cx="3276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dirty="0">
                <a:latin typeface="+mn-lt"/>
                <a:cs typeface="+mn-cs"/>
              </a:rPr>
              <a:t>Freely Running Model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dirty="0">
                <a:latin typeface="+mn-lt"/>
                <a:cs typeface="+mn-cs"/>
              </a:rPr>
              <a:t>Initial Assimilation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dirty="0">
                <a:latin typeface="+mn-lt"/>
                <a:cs typeface="+mn-cs"/>
              </a:rPr>
              <a:t>Adaptive Inflation   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(Miyoshi 2011)</a:t>
            </a:r>
            <a:endParaRPr lang="en-US" sz="2000" b="1" i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dirty="0">
                <a:latin typeface="+mn-lt"/>
                <a:cs typeface="+mn-cs"/>
              </a:rPr>
              <a:t>Varying Dust Distribution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dirty="0">
                <a:latin typeface="+mn-lt"/>
                <a:cs typeface="+mn-cs"/>
              </a:rPr>
              <a:t>Empirical Bias Correction 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(Danforth et al., 2007)</a:t>
            </a:r>
            <a:endParaRPr lang="en-US" sz="2000" i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00800"/>
            <a:ext cx="6934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Evaluated by comparing </a:t>
            </a:r>
            <a:r>
              <a:rPr lang="en-US" dirty="0">
                <a:latin typeface="+mn-lt"/>
                <a:cs typeface="Arial" charset="0"/>
              </a:rPr>
              <a:t>0.25</a:t>
            </a:r>
            <a:r>
              <a:rPr lang="en-US" dirty="0">
                <a:latin typeface="Arial" charset="0"/>
                <a:cs typeface="Arial" charset="0"/>
              </a:rPr>
              <a:t> sol forecasts with observations.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437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951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C:\Users\S\Application Data\SSH\temp\RandErr_Autumn_MCS_all_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33825"/>
            <a:ext cx="38671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S\Application Data\SSH\temp\Bias_Autumn_MCS_all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38225"/>
            <a:ext cx="38671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C:\Users\S\Application Data\SSH\temp\Bias_Autumn_TES_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38225"/>
            <a:ext cx="38671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C:\Users\S\Application Data\SSH\temp\RandErr_Autumn_TES_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33825"/>
            <a:ext cx="38671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33400" y="990600"/>
            <a:ext cx="80772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3886200"/>
            <a:ext cx="80772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8" name="TextBox 14"/>
          <p:cNvSpPr txBox="1">
            <a:spLocks noChangeArrowheads="1"/>
          </p:cNvSpPr>
          <p:nvPr/>
        </p:nvSpPr>
        <p:spPr bwMode="auto">
          <a:xfrm>
            <a:off x="1828800" y="9144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MCS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5791200" y="9144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TES</a:t>
            </a:r>
          </a:p>
        </p:txBody>
      </p:sp>
      <p:sp>
        <p:nvSpPr>
          <p:cNvPr id="7180" name="TextBox 16"/>
          <p:cNvSpPr txBox="1">
            <a:spLocks noChangeArrowheads="1"/>
          </p:cNvSpPr>
          <p:nvPr/>
        </p:nvSpPr>
        <p:spPr bwMode="auto">
          <a:xfrm>
            <a:off x="1828800" y="3810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MCS</a:t>
            </a:r>
          </a:p>
        </p:txBody>
      </p:sp>
      <p:sp>
        <p:nvSpPr>
          <p:cNvPr id="7181" name="TextBox 17"/>
          <p:cNvSpPr txBox="1">
            <a:spLocks noChangeArrowheads="1"/>
          </p:cNvSpPr>
          <p:nvPr/>
        </p:nvSpPr>
        <p:spPr bwMode="auto">
          <a:xfrm>
            <a:off x="5791200" y="3810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TES</a:t>
            </a:r>
          </a:p>
        </p:txBody>
      </p:sp>
      <p:sp>
        <p:nvSpPr>
          <p:cNvPr id="7182" name="TextBox 18"/>
          <p:cNvSpPr txBox="1">
            <a:spLocks noChangeArrowheads="1"/>
          </p:cNvSpPr>
          <p:nvPr/>
        </p:nvSpPr>
        <p:spPr bwMode="auto">
          <a:xfrm>
            <a:off x="0" y="1335088"/>
            <a:ext cx="60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Bias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7183" name="TextBox 19"/>
          <p:cNvSpPr txBox="1">
            <a:spLocks noChangeArrowheads="1"/>
          </p:cNvSpPr>
          <p:nvPr/>
        </p:nvSpPr>
        <p:spPr bwMode="auto">
          <a:xfrm>
            <a:off x="0" y="4410075"/>
            <a:ext cx="990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Random Error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NH Autumn Ls 185-203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1767</Words>
  <Application>Microsoft Office PowerPoint</Application>
  <PresentationFormat>On-screen Show (4:3)</PresentationFormat>
  <Paragraphs>333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Insights from Mars and Earth  for Predictability and  Ensemble Kalman Filtering</vt:lpstr>
      <vt:lpstr>Comparing the Earth and Mars</vt:lpstr>
      <vt:lpstr>Slide 3</vt:lpstr>
      <vt:lpstr>Slide 4</vt:lpstr>
      <vt:lpstr>EMARS: Ensemble Mars Atmosphere Reanalysis System</vt:lpstr>
      <vt:lpstr>EMARS: Ensemble Mars Atmosphere Reanalysis System</vt:lpstr>
      <vt:lpstr>Validation Strategy</vt:lpstr>
      <vt:lpstr>Slide 8</vt:lpstr>
      <vt:lpstr>NH Autumn Ls 185-203</vt:lpstr>
      <vt:lpstr>Impact of Dust Configuration on RMSE</vt:lpstr>
      <vt:lpstr>Mars Synoptic Weather Maps: Can we converge upon a synoptic state?</vt:lpstr>
      <vt:lpstr>Slide 12</vt:lpstr>
      <vt:lpstr>Slide 13</vt:lpstr>
      <vt:lpstr>Slide 14</vt:lpstr>
      <vt:lpstr>Slide 15</vt:lpstr>
      <vt:lpstr>Slide 16</vt:lpstr>
      <vt:lpstr>Ensemble Spread Evolution</vt:lpstr>
      <vt:lpstr>Sources of Forecasting Error</vt:lpstr>
      <vt:lpstr>Slide 19</vt:lpstr>
      <vt:lpstr>Improving Aerosol Representation</vt:lpstr>
      <vt:lpstr>MGCM vs. MCS Aerosol</vt:lpstr>
      <vt:lpstr>Mars Climate Database 5 Dust Visible Column Opacity Courtesy of Luca Montabone</vt:lpstr>
      <vt:lpstr>Strategies for Analyzing Aerosol</vt:lpstr>
      <vt:lpstr>Slide 24</vt:lpstr>
      <vt:lpstr>Slide 25</vt:lpstr>
      <vt:lpstr>Lessons Learned on Mars</vt:lpstr>
      <vt:lpstr>Lake Effect Snow: Assimilation and Prediction with WRF-EnKF </vt:lpstr>
      <vt:lpstr>Lake Effect Snow: Formation Factors</vt:lpstr>
      <vt:lpstr>Lake Effect Experiment Design</vt:lpstr>
      <vt:lpstr>Preliminary Results:  Dec 11 2013 Lake Effect Event</vt:lpstr>
      <vt:lpstr>Slide 31</vt:lpstr>
    </vt:vector>
  </TitlesOfParts>
  <Company>The Pennsylvania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Greybush</dc:creator>
  <cp:lastModifiedBy>S</cp:lastModifiedBy>
  <cp:revision>119</cp:revision>
  <dcterms:created xsi:type="dcterms:W3CDTF">2014-05-15T16:55:57Z</dcterms:created>
  <dcterms:modified xsi:type="dcterms:W3CDTF">2014-05-21T19:54:21Z</dcterms:modified>
</cp:coreProperties>
</file>